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8" r:id="rId6"/>
    <p:sldId id="490" r:id="rId7"/>
    <p:sldId id="437" r:id="rId8"/>
    <p:sldId id="533" r:id="rId9"/>
    <p:sldId id="434" r:id="rId10"/>
    <p:sldId id="511" r:id="rId11"/>
    <p:sldId id="534" r:id="rId12"/>
    <p:sldId id="558" r:id="rId13"/>
    <p:sldId id="510" r:id="rId14"/>
    <p:sldId id="560" r:id="rId15"/>
    <p:sldId id="435" r:id="rId16"/>
    <p:sldId id="492" r:id="rId17"/>
    <p:sldId id="535" r:id="rId18"/>
    <p:sldId id="436" r:id="rId19"/>
    <p:sldId id="388" r:id="rId20"/>
    <p:sldId id="442" r:id="rId21"/>
    <p:sldId id="445" r:id="rId22"/>
    <p:sldId id="447" r:id="rId23"/>
    <p:sldId id="536" r:id="rId24"/>
    <p:sldId id="515" r:id="rId25"/>
    <p:sldId id="561" r:id="rId26"/>
    <p:sldId id="516" r:id="rId27"/>
    <p:sldId id="537" r:id="rId28"/>
    <p:sldId id="513" r:id="rId29"/>
    <p:sldId id="538" r:id="rId30"/>
    <p:sldId id="449" r:id="rId31"/>
    <p:sldId id="539" r:id="rId32"/>
    <p:sldId id="540" r:id="rId33"/>
    <p:sldId id="541" r:id="rId34"/>
    <p:sldId id="450" r:id="rId35"/>
    <p:sldId id="517" r:id="rId36"/>
    <p:sldId id="542" r:id="rId37"/>
    <p:sldId id="518" r:id="rId38"/>
    <p:sldId id="459" r:id="rId39"/>
    <p:sldId id="465" r:id="rId40"/>
    <p:sldId id="466" r:id="rId41"/>
    <p:sldId id="563" r:id="rId42"/>
    <p:sldId id="523" r:id="rId43"/>
    <p:sldId id="543" r:id="rId44"/>
    <p:sldId id="562" r:id="rId45"/>
    <p:sldId id="544" r:id="rId46"/>
    <p:sldId id="545" r:id="rId47"/>
    <p:sldId id="460" r:id="rId48"/>
    <p:sldId id="502" r:id="rId49"/>
    <p:sldId id="461" r:id="rId50"/>
    <p:sldId id="504"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en Liang" initials="KL" lastIdx="1" clrIdx="0">
    <p:extLst>
      <p:ext uri="{19B8F6BF-5375-455C-9EA6-DF929625EA0E}">
        <p15:presenceInfo xmlns="" xmlns:p15="http://schemas.microsoft.com/office/powerpoint/2012/main" userId="8cc9bdad1ab46b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80FF"/>
    <a:srgbClr val="F3F5F7"/>
    <a:srgbClr val="FCFDFE"/>
    <a:srgbClr val="FF0066"/>
    <a:srgbClr val="E60000"/>
    <a:srgbClr val="ECF3F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65" d="100"/>
          <a:sy n="65" d="100"/>
        </p:scale>
        <p:origin x="-1061" y="-7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 xmlns:a16="http://schemas.microsoft.com/office/drawing/2014/main" id="{7439ADED-C9A4-484D-A8BB-0B52B948CEEB}"/>
              </a:ext>
            </a:extLst>
          </p:cNvPr>
          <p:cNvPicPr>
            <a:picLocks noChangeAspect="1"/>
          </p:cNvPicPr>
          <p:nvPr userDrawn="1"/>
        </p:nvPicPr>
        <p:blipFill>
          <a:blip r:embed="rId14" cstate="print">
            <a:extLst>
              <a:ext uri="{28A0092B-C50C-407E-A947-70E740481C1C}">
                <a14:useLocalDpi xmlns="" xmlns:a14="http://schemas.microsoft.com/office/drawing/2010/main" val="0"/>
              </a:ext>
            </a:extLst>
          </a:blip>
          <a:stretch>
            <a:fillRect/>
          </a:stretch>
        </p:blipFill>
        <p:spPr>
          <a:xfrm>
            <a:off x="205178" y="6280005"/>
            <a:ext cx="957373" cy="395437"/>
          </a:xfrm>
          <a:prstGeom prst="rect">
            <a:avLst/>
          </a:prstGeom>
        </p:spPr>
      </p:pic>
      <p:sp>
        <p:nvSpPr>
          <p:cNvPr id="8" name="矩形 7">
            <a:extLst>
              <a:ext uri="{FF2B5EF4-FFF2-40B4-BE49-F238E27FC236}">
                <a16:creationId xmlns="" xmlns:a16="http://schemas.microsoft.com/office/drawing/2014/main"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Life_2e_BrE_Inter_SB_U06_Grammar%20Summary.pptx" TargetMode="External"/><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Inter_SB_U06_Audio/life_2e_intermediate_sb_track_46.mp3"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hyperlink" Target="Inter_SB_U06_Audio/life_2e_intermediate_sb_track_46.mp3"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Inter_SB_U06_Audio/life_2e_intermediate_sb_track_47.mp3"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hyperlink" Target="Inter_SB_U06_Audio/life_2e_intermediate_sb_track_47.mp3"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Life_2e_BrE_Inter_SB_U06_Grammar%20Summary.pptx" TargetMode="External"/><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Inter_SB_U06_Audio/life_2e_intermediate_sb_track_49.mp3" TargetMode="External"/><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hyperlink" Target="Inter_SB_U06_Audio/life_2e_intermediate_sb_track_50.mp3"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hyperlink" Target="Inter_SB_U06_Audio/life_2e_intermediate_sb_track_44.mp3"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Inter_SB_U06_Audio/life_2e_intermediate_sb_track_44.mp3"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170F2E2E-EDD8-4286-B858-E981E9AC3AFD}"/>
              </a:ext>
            </a:extLst>
          </p:cNvPr>
          <p:cNvSpPr/>
          <p:nvPr/>
        </p:nvSpPr>
        <p:spPr>
          <a:xfrm>
            <a:off x="451556" y="1290396"/>
            <a:ext cx="8342487" cy="4385816"/>
          </a:xfrm>
          <a:prstGeom prst="rect">
            <a:avLst/>
          </a:prstGeom>
        </p:spPr>
        <p:txBody>
          <a:bodyPr wrap="square">
            <a:spAutoFit/>
          </a:bodyPr>
          <a:lstStyle/>
          <a:p>
            <a:pPr>
              <a:spcBef>
                <a:spcPts val="600"/>
              </a:spcBef>
            </a:pPr>
            <a:r>
              <a:rPr lang="en-US" altLang="zh-TW" sz="3600" dirty="0">
                <a:solidFill>
                  <a:srgbClr val="000000"/>
                </a:solidFill>
                <a:latin typeface="Calibri" panose="020F0502020204030204" pitchFamily="34" charset="0"/>
              </a:rPr>
              <a:t>FEATURES</a:t>
            </a:r>
          </a:p>
          <a:p>
            <a:pPr>
              <a:spcBef>
                <a:spcPts val="600"/>
              </a:spcBef>
            </a:pPr>
            <a:r>
              <a:rPr lang="en-US" altLang="zh-TW" sz="2800" b="1" dirty="0">
                <a:solidFill>
                  <a:srgbClr val="E60000"/>
                </a:solidFill>
                <a:latin typeface="Calibri" panose="020F0502020204030204" pitchFamily="34" charset="0"/>
              </a:rPr>
              <a:t>70</a:t>
            </a:r>
            <a:r>
              <a:rPr lang="en-US" altLang="zh-TW" sz="2800" dirty="0"/>
              <a:t> </a:t>
            </a:r>
            <a:r>
              <a:rPr lang="en-US" altLang="zh-TW" sz="2800" b="1" dirty="0">
                <a:solidFill>
                  <a:srgbClr val="000000"/>
                </a:solidFill>
                <a:latin typeface="Calibri" panose="020F0502020204030204" pitchFamily="34" charset="0"/>
              </a:rPr>
              <a:t>Flexible thinking</a:t>
            </a:r>
          </a:p>
          <a:p>
            <a:r>
              <a:rPr lang="en-US" altLang="zh-TW" dirty="0">
                <a:solidFill>
                  <a:srgbClr val="000000"/>
                </a:solidFill>
                <a:latin typeface="Calibri" panose="020F0502020204030204" pitchFamily="34" charset="0"/>
              </a:rPr>
              <a:t>         How good are you at puzzles and mysteries?</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72 </a:t>
            </a:r>
            <a:r>
              <a:rPr lang="en-US" altLang="zh-TW" sz="2800" b="1" dirty="0">
                <a:solidFill>
                  <a:srgbClr val="000000"/>
                </a:solidFill>
                <a:latin typeface="Calibri" panose="020F0502020204030204" pitchFamily="34" charset="0"/>
              </a:rPr>
              <a:t>Desert art</a:t>
            </a:r>
          </a:p>
          <a:p>
            <a:r>
              <a:rPr lang="en-US" altLang="zh-TW" dirty="0">
                <a:solidFill>
                  <a:srgbClr val="000000"/>
                </a:solidFill>
                <a:latin typeface="Calibri" panose="020F0502020204030204" pitchFamily="34" charset="0"/>
              </a:rPr>
              <a:t>         The mysterious </a:t>
            </a:r>
            <a:r>
              <a:rPr lang="en-US" altLang="zh-TW" dirty="0" err="1">
                <a:solidFill>
                  <a:srgbClr val="000000"/>
                </a:solidFill>
                <a:latin typeface="Calibri" panose="020F0502020204030204" pitchFamily="34" charset="0"/>
              </a:rPr>
              <a:t>Nasca</a:t>
            </a:r>
            <a:r>
              <a:rPr lang="en-US" altLang="zh-TW" dirty="0">
                <a:solidFill>
                  <a:srgbClr val="000000"/>
                </a:solidFill>
                <a:latin typeface="Calibri" panose="020F0502020204030204" pitchFamily="34" charset="0"/>
              </a:rPr>
              <a:t> lines in Peru</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74 </a:t>
            </a:r>
            <a:r>
              <a:rPr lang="en-US" altLang="zh-TW" sz="2800" b="1" dirty="0">
                <a:solidFill>
                  <a:srgbClr val="000000"/>
                </a:solidFill>
                <a:latin typeface="Calibri" panose="020F0502020204030204" pitchFamily="34" charset="0"/>
              </a:rPr>
              <a:t>Lost and found?</a:t>
            </a:r>
          </a:p>
          <a:p>
            <a:r>
              <a:rPr lang="en-US" altLang="zh-TW" dirty="0">
                <a:solidFill>
                  <a:srgbClr val="000000"/>
                </a:solidFill>
                <a:latin typeface="Calibri" panose="020F0502020204030204" pitchFamily="34" charset="0"/>
              </a:rPr>
              <a:t>         Current theories about Amelia Earhart’s disappearance</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78</a:t>
            </a:r>
            <a:r>
              <a:rPr lang="en-US" altLang="zh-TW" sz="2800" dirty="0"/>
              <a:t> </a:t>
            </a:r>
            <a:r>
              <a:rPr lang="en-US" altLang="zh-TW" sz="2800" b="1" dirty="0">
                <a:solidFill>
                  <a:srgbClr val="000000"/>
                </a:solidFill>
                <a:latin typeface="Calibri" panose="020F0502020204030204" pitchFamily="34" charset="0"/>
              </a:rPr>
              <a:t>Encounters with a sea monster</a:t>
            </a:r>
          </a:p>
          <a:p>
            <a:r>
              <a:rPr lang="en-US" altLang="zh-TW" dirty="0">
                <a:solidFill>
                  <a:srgbClr val="000000"/>
                </a:solidFill>
                <a:latin typeface="Calibri" panose="020F0502020204030204" pitchFamily="34" charset="0"/>
              </a:rPr>
              <a:t>         A video about strange creatures in the water</a:t>
            </a:r>
            <a:endParaRPr lang="zh-TW" altLang="en-US" dirty="0">
              <a:solidFill>
                <a:srgbClr val="000000"/>
              </a:solidFill>
              <a:latin typeface="Calibri" panose="020F0502020204030204" pitchFamily="34" charset="0"/>
            </a:endParaRPr>
          </a:p>
        </p:txBody>
      </p:sp>
      <p:sp>
        <p:nvSpPr>
          <p:cNvPr id="5" name="文字方塊 4">
            <a:extLst>
              <a:ext uri="{FF2B5EF4-FFF2-40B4-BE49-F238E27FC236}">
                <a16:creationId xmlns="" xmlns:a16="http://schemas.microsoft.com/office/drawing/2014/main" id="{E280D63F-1623-4666-9244-9E78AE427BE6}"/>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6-p. 69</a:t>
            </a:r>
            <a:endParaRPr lang="zh-TW" altLang="en-US" sz="1200" b="1" dirty="0">
              <a:solidFill>
                <a:schemeClr val="tx1">
                  <a:lumMod val="50000"/>
                  <a:lumOff val="50000"/>
                </a:schemeClr>
              </a:solidFill>
              <a:latin typeface="Calibri" panose="020F0502020204030204" pitchFamily="34" charset="0"/>
            </a:endParaRPr>
          </a:p>
        </p:txBody>
      </p:sp>
      <p:pic>
        <p:nvPicPr>
          <p:cNvPr id="2" name="圖片 1">
            <a:extLst>
              <a:ext uri="{FF2B5EF4-FFF2-40B4-BE49-F238E27FC236}">
                <a16:creationId xmlns="" xmlns:a16="http://schemas.microsoft.com/office/drawing/2014/main" id="{BAA85B9F-3C8F-4DB1-A313-61D2C3407C61}"/>
              </a:ext>
            </a:extLst>
          </p:cNvPr>
          <p:cNvPicPr>
            <a:picLocks noChangeAspect="1"/>
          </p:cNvPicPr>
          <p:nvPr/>
        </p:nvPicPr>
        <p:blipFill>
          <a:blip r:embed="rId2" cstate="print"/>
          <a:stretch>
            <a:fillRect/>
          </a:stretch>
        </p:blipFill>
        <p:spPr>
          <a:xfrm>
            <a:off x="0" y="0"/>
            <a:ext cx="9144000" cy="1223017"/>
          </a:xfrm>
          <a:prstGeom prst="rect">
            <a:avLst/>
          </a:prstGeom>
        </p:spPr>
      </p:pic>
    </p:spTree>
    <p:extLst>
      <p:ext uri="{BB962C8B-B14F-4D97-AF65-F5344CB8AC3E}">
        <p14:creationId xmlns="" xmlns:p14="http://schemas.microsoft.com/office/powerpoint/2010/main" val="3920758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70</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 xmlns:a16="http://schemas.microsoft.com/office/drawing/2014/main" id="{ADB27B19-A8B9-473D-A7C6-F480DF77FDBA}"/>
              </a:ext>
            </a:extLst>
          </p:cNvPr>
          <p:cNvSpPr/>
          <p:nvPr/>
        </p:nvSpPr>
        <p:spPr>
          <a:xfrm>
            <a:off x="318151" y="2662288"/>
            <a:ext cx="8542305" cy="3477875"/>
          </a:xfrm>
          <a:prstGeom prst="rect">
            <a:avLst/>
          </a:prstGeom>
        </p:spPr>
        <p:txBody>
          <a:bodyPr wrap="square">
            <a:spAutoFit/>
          </a:bodyPr>
          <a:lstStyle/>
          <a:p>
            <a:pPr>
              <a:spcBef>
                <a:spcPts val="600"/>
              </a:spcBef>
            </a:pPr>
            <a:r>
              <a:rPr lang="en-US" altLang="zh-TW" sz="2000" dirty="0">
                <a:solidFill>
                  <a:srgbClr val="000000"/>
                </a:solidFill>
                <a:latin typeface="Calibri" panose="020F0502020204030204" pitchFamily="34" charset="0"/>
              </a:rPr>
              <a:t>People often think that a reward can make people work harder. However, that’s not always true. Basically, it depends on the type of task or work. Rewards are great for making people concentrate and concentration helps with tasks that have a clear set of rules – the kind of thing where you follow the rules to complete the task – for example, doing </a:t>
            </a:r>
            <a:r>
              <a:rPr lang="en-US" altLang="zh-TW" sz="2000" dirty="0" err="1">
                <a:solidFill>
                  <a:srgbClr val="000000"/>
                </a:solidFill>
                <a:latin typeface="Calibri" panose="020F0502020204030204" pitchFamily="34" charset="0"/>
              </a:rPr>
              <a:t>maths</a:t>
            </a:r>
            <a:r>
              <a:rPr lang="en-US" altLang="zh-TW" sz="2000" dirty="0">
                <a:solidFill>
                  <a:srgbClr val="000000"/>
                </a:solidFill>
                <a:latin typeface="Calibri" panose="020F0502020204030204" pitchFamily="34" charset="0"/>
              </a:rPr>
              <a:t> problems or working in computer programming. But concentration doesn’t help with creative and flexible thinking. When the task doesn’t have a clear answer, concentration doesn’t help. In fact, your brain needs to be relaxed and open so that it can look at the problem in different ways. In the workplace, the reward is usually money. So businesses need to think carefully about the relationship between work and pay – because it’s true that people work harder for a reward, but only in some kinds of work.</a:t>
            </a:r>
            <a:endParaRPr lang="zh-TW" altLang="en-US" sz="2000" dirty="0">
              <a:solidFill>
                <a:srgbClr val="000000"/>
              </a:solidFill>
              <a:latin typeface="Calibri" panose="020F0502020204030204" pitchFamily="34" charset="0"/>
            </a:endParaRPr>
          </a:p>
        </p:txBody>
      </p:sp>
      <p:sp>
        <p:nvSpPr>
          <p:cNvPr id="18" name="矩形 17">
            <a:extLst>
              <a:ext uri="{FF2B5EF4-FFF2-40B4-BE49-F238E27FC236}">
                <a16:creationId xmlns="" xmlns:a16="http://schemas.microsoft.com/office/drawing/2014/main" id="{07B520EF-BD10-487F-9F2D-3912055238A4}"/>
              </a:ext>
            </a:extLst>
          </p:cNvPr>
          <p:cNvSpPr/>
          <p:nvPr/>
        </p:nvSpPr>
        <p:spPr>
          <a:xfrm>
            <a:off x="6671812" y="45536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45</a:t>
            </a:r>
            <a:endParaRPr lang="zh-TW" altLang="en-US" dirty="0">
              <a:solidFill>
                <a:schemeClr val="bg1">
                  <a:lumMod val="50000"/>
                </a:schemeClr>
              </a:solidFill>
              <a:latin typeface="Calibri" panose="020F0502020204030204" pitchFamily="34" charset="0"/>
            </a:endParaRPr>
          </a:p>
        </p:txBody>
      </p:sp>
      <p:pic>
        <p:nvPicPr>
          <p:cNvPr id="4" name="圖片 3">
            <a:extLst>
              <a:ext uri="{FF2B5EF4-FFF2-40B4-BE49-F238E27FC236}">
                <a16:creationId xmlns="" xmlns:a16="http://schemas.microsoft.com/office/drawing/2014/main" id="{62B93361-7F6A-4A8D-98B5-91D22B8C0C24}"/>
              </a:ext>
            </a:extLst>
          </p:cNvPr>
          <p:cNvPicPr>
            <a:picLocks noChangeAspect="1"/>
          </p:cNvPicPr>
          <p:nvPr/>
        </p:nvPicPr>
        <p:blipFill>
          <a:blip r:embed="rId2" cstate="print"/>
          <a:stretch>
            <a:fillRect/>
          </a:stretch>
        </p:blipFill>
        <p:spPr>
          <a:xfrm>
            <a:off x="-7283" y="0"/>
            <a:ext cx="6517413" cy="2600947"/>
          </a:xfrm>
          <a:prstGeom prst="rect">
            <a:avLst/>
          </a:prstGeom>
        </p:spPr>
      </p:pic>
    </p:spTree>
    <p:extLst>
      <p:ext uri="{BB962C8B-B14F-4D97-AF65-F5344CB8AC3E}">
        <p14:creationId xmlns="" xmlns:p14="http://schemas.microsoft.com/office/powerpoint/2010/main" val="4270634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70</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and find the answer to the mystery the speaker mentioned. When is a reward useful? When is it not useful?</a:t>
            </a:r>
            <a:endParaRPr lang="zh-TW" altLang="en-US" sz="2000" dirty="0">
              <a:latin typeface="Calibri" panose="020F0502020204030204" pitchFamily="34" charset="0"/>
              <a:cs typeface="Calibri" panose="020F0502020204030204" pitchFamily="34" charset="0"/>
            </a:endParaRPr>
          </a:p>
        </p:txBody>
      </p:sp>
      <p:sp>
        <p:nvSpPr>
          <p:cNvPr id="18" name="矩形 17">
            <a:extLst>
              <a:ext uri="{FF2B5EF4-FFF2-40B4-BE49-F238E27FC236}">
                <a16:creationId xmlns="" xmlns:a16="http://schemas.microsoft.com/office/drawing/2014/main" id="{4F8AF148-F4EF-4360-9BE3-E3A359116E94}"/>
              </a:ext>
            </a:extLst>
          </p:cNvPr>
          <p:cNvSpPr/>
          <p:nvPr/>
        </p:nvSpPr>
        <p:spPr>
          <a:xfrm>
            <a:off x="652330" y="1111914"/>
            <a:ext cx="8250451" cy="1200329"/>
          </a:xfrm>
          <a:prstGeom prst="rect">
            <a:avLst/>
          </a:prstGeom>
        </p:spPr>
        <p:txBody>
          <a:bodyPr wrap="square">
            <a:spAutoFit/>
          </a:bodyPr>
          <a:lstStyle/>
          <a:p>
            <a:r>
              <a:rPr lang="en-US" altLang="zh-TW" b="1" dirty="0">
                <a:solidFill>
                  <a:srgbClr val="FF0066"/>
                </a:solidFill>
                <a:latin typeface="Segoe Print" panose="02000600000000000000" pitchFamily="2" charset="0"/>
              </a:rPr>
              <a:t>A reward is useful for helping people concentrate on tasks that have a clear set of rules.</a:t>
            </a:r>
          </a:p>
          <a:p>
            <a:r>
              <a:rPr lang="en-US" altLang="zh-TW" b="1" dirty="0">
                <a:solidFill>
                  <a:srgbClr val="FF0066"/>
                </a:solidFill>
                <a:latin typeface="Segoe Print" panose="02000600000000000000" pitchFamily="2" charset="0"/>
              </a:rPr>
              <a:t>A reward is not useful when the task doesn’t have a clear answer and requires flexible or creative thinking.</a:t>
            </a:r>
          </a:p>
        </p:txBody>
      </p:sp>
    </p:spTree>
    <p:extLst>
      <p:ext uri="{BB962C8B-B14F-4D97-AF65-F5344CB8AC3E}">
        <p14:creationId xmlns="" xmlns:p14="http://schemas.microsoft.com/office/powerpoint/2010/main" val="26023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 xmlns:a16="http://schemas.microsoft.com/office/drawing/2014/main" id="{D1FB5A0E-9DC1-494A-8BF9-C5883AAD804E}"/>
              </a:ext>
            </a:extLst>
          </p:cNvPr>
          <p:cNvSpPr/>
          <p:nvPr/>
        </p:nvSpPr>
        <p:spPr>
          <a:xfrm>
            <a:off x="677536" y="1699957"/>
            <a:ext cx="8116505" cy="3093154"/>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How long did it take you to do the puzzle?</a:t>
            </a:r>
          </a:p>
          <a:p>
            <a:pPr marL="363538" indent="-363538">
              <a:spcBef>
                <a:spcPts val="600"/>
              </a:spcBef>
            </a:pPr>
            <a:r>
              <a:rPr lang="en-US" altLang="zh-TW" sz="2000" dirty="0">
                <a:latin typeface="Calibri" panose="020F0502020204030204" pitchFamily="34" charset="0"/>
              </a:rPr>
              <a:t>2 	Is it a long way from here to your house?</a:t>
            </a:r>
          </a:p>
          <a:p>
            <a:pPr marL="363538" indent="-363538">
              <a:spcBef>
                <a:spcPts val="600"/>
              </a:spcBef>
            </a:pPr>
            <a:r>
              <a:rPr lang="en-US" altLang="zh-TW" sz="2000" dirty="0">
                <a:latin typeface="Calibri" panose="020F0502020204030204" pitchFamily="34" charset="0"/>
              </a:rPr>
              <a:t>3 	How long does the essay need to be in the exam?</a:t>
            </a:r>
          </a:p>
          <a:p>
            <a:pPr marL="363538" indent="-363538">
              <a:spcBef>
                <a:spcPts val="600"/>
              </a:spcBef>
            </a:pPr>
            <a:r>
              <a:rPr lang="en-US" altLang="zh-TW" sz="2000" dirty="0">
                <a:latin typeface="Calibri" panose="020F0502020204030204" pitchFamily="34" charset="0"/>
              </a:rPr>
              <a:t>4 	I’m just going for a coffee. I won’t be long.</a:t>
            </a:r>
          </a:p>
          <a:p>
            <a:pPr marL="363538" indent="-363538">
              <a:spcBef>
                <a:spcPts val="600"/>
              </a:spcBef>
            </a:pPr>
            <a:r>
              <a:rPr lang="en-US" altLang="zh-TW" sz="2000" dirty="0">
                <a:latin typeface="Calibri" panose="020F0502020204030204" pitchFamily="34" charset="0"/>
              </a:rPr>
              <a:t>5 	We’ll stay here as long as it takes to finish the job.</a:t>
            </a:r>
          </a:p>
          <a:p>
            <a:pPr marL="363538" indent="-363538">
              <a:spcBef>
                <a:spcPts val="600"/>
              </a:spcBef>
            </a:pPr>
            <a:r>
              <a:rPr lang="en-US" altLang="zh-TW" sz="2000" dirty="0">
                <a:latin typeface="Calibri" panose="020F0502020204030204" pitchFamily="34" charset="0"/>
              </a:rPr>
              <a:t>6 	I love sunbathing. I could do it all day long.</a:t>
            </a:r>
          </a:p>
          <a:p>
            <a:pPr marL="363538" indent="-363538">
              <a:spcBef>
                <a:spcPts val="600"/>
              </a:spcBef>
            </a:pPr>
            <a:r>
              <a:rPr lang="en-US" altLang="zh-TW" sz="2000" dirty="0">
                <a:latin typeface="Calibri" panose="020F0502020204030204" pitchFamily="34" charset="0"/>
              </a:rPr>
              <a:t>7 	I can’t finish this book. It’s just too long.</a:t>
            </a:r>
          </a:p>
          <a:p>
            <a:pPr marL="363538" indent="-363538">
              <a:spcBef>
                <a:spcPts val="600"/>
              </a:spcBef>
            </a:pPr>
            <a:r>
              <a:rPr lang="en-US" altLang="zh-TW" sz="2000" dirty="0">
                <a:latin typeface="Calibri" panose="020F0502020204030204" pitchFamily="34" charset="0"/>
              </a:rPr>
              <a:t>8 	You can stay at my house as long as you don’t mind sleeping on the sofa.</a:t>
            </a:r>
            <a:endParaRPr lang="zh-TW" altLang="en-US" sz="2000" dirty="0">
              <a:latin typeface="Calibri" panose="020F0502020204030204" pitchFamily="34" charset="0"/>
            </a:endParaRPr>
          </a:p>
        </p:txBody>
      </p:sp>
      <p:sp>
        <p:nvSpPr>
          <p:cNvPr id="27" name="文字方塊 26">
            <a:extLst>
              <a:ext uri="{FF2B5EF4-FFF2-40B4-BE49-F238E27FC236}">
                <a16:creationId xmlns=""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 xmlns:a16="http://schemas.microsoft.com/office/drawing/2014/main"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Word focus  </a:t>
            </a:r>
            <a:r>
              <a:rPr lang="en-US" altLang="zh-TW" sz="3200" b="1" i="1" dirty="0">
                <a:solidFill>
                  <a:schemeClr val="tx1">
                    <a:lumMod val="65000"/>
                    <a:lumOff val="35000"/>
                  </a:schemeClr>
                </a:solidFill>
                <a:latin typeface="Calibri" panose="020F0502020204030204" pitchFamily="34" charset="0"/>
              </a:rPr>
              <a:t>long</a:t>
            </a:r>
            <a:endParaRPr lang="zh-TW" altLang="en-US" sz="3200" b="1" i="1" dirty="0">
              <a:solidFill>
                <a:schemeClr val="tx1">
                  <a:lumMod val="65000"/>
                  <a:lumOff val="35000"/>
                </a:schemeClr>
              </a:solidFill>
              <a:latin typeface="Calibri" panose="020F0502020204030204" pitchFamily="34" charset="0"/>
            </a:endParaRPr>
          </a:p>
        </p:txBody>
      </p:sp>
      <p:sp>
        <p:nvSpPr>
          <p:cNvPr id="15" name="矩形 14">
            <a:extLst>
              <a:ext uri="{FF2B5EF4-FFF2-40B4-BE49-F238E27FC236}">
                <a16:creationId xmlns="" xmlns:a16="http://schemas.microsoft.com/office/drawing/2014/main" id="{4F8AF148-F4EF-4360-9BE3-E3A359116E94}"/>
              </a:ext>
            </a:extLst>
          </p:cNvPr>
          <p:cNvSpPr/>
          <p:nvPr/>
        </p:nvSpPr>
        <p:spPr>
          <a:xfrm>
            <a:off x="430286" y="1634247"/>
            <a:ext cx="464659" cy="3143168"/>
          </a:xfrm>
          <a:prstGeom prst="rect">
            <a:avLst/>
          </a:prstGeom>
        </p:spPr>
        <p:txBody>
          <a:bodyPr wrap="square">
            <a:spAutoFit/>
          </a:bodyPr>
          <a:lstStyle/>
          <a:p>
            <a:pPr>
              <a:lnSpc>
                <a:spcPts val="3000"/>
              </a:lnSpc>
            </a:pPr>
            <a:r>
              <a:rPr lang="en-US" altLang="zh-TW" b="1" dirty="0">
                <a:solidFill>
                  <a:srgbClr val="FF0066"/>
                </a:solidFill>
                <a:latin typeface="Segoe Print" panose="02000600000000000000" pitchFamily="2" charset="0"/>
              </a:rPr>
              <a:t>T</a:t>
            </a:r>
          </a:p>
          <a:p>
            <a:pPr>
              <a:lnSpc>
                <a:spcPts val="3000"/>
              </a:lnSpc>
            </a:pPr>
            <a:r>
              <a:rPr lang="en-US" altLang="zh-TW" b="1" dirty="0">
                <a:solidFill>
                  <a:srgbClr val="FF0066"/>
                </a:solidFill>
                <a:latin typeface="Segoe Print" panose="02000600000000000000" pitchFamily="2" charset="0"/>
              </a:rPr>
              <a:t>D</a:t>
            </a:r>
          </a:p>
          <a:p>
            <a:pPr>
              <a:lnSpc>
                <a:spcPts val="3000"/>
              </a:lnSpc>
            </a:pPr>
            <a:r>
              <a:rPr lang="en-US" altLang="zh-TW" b="1" dirty="0">
                <a:solidFill>
                  <a:srgbClr val="FF0066"/>
                </a:solidFill>
                <a:latin typeface="Segoe Print" panose="02000600000000000000" pitchFamily="2" charset="0"/>
              </a:rPr>
              <a:t>S</a:t>
            </a:r>
          </a:p>
          <a:p>
            <a:pPr>
              <a:lnSpc>
                <a:spcPts val="3000"/>
              </a:lnSpc>
            </a:pPr>
            <a:r>
              <a:rPr lang="en-US" altLang="zh-TW" b="1" dirty="0">
                <a:solidFill>
                  <a:srgbClr val="FF0066"/>
                </a:solidFill>
                <a:latin typeface="Segoe Print" panose="02000600000000000000" pitchFamily="2" charset="0"/>
              </a:rPr>
              <a:t>T</a:t>
            </a:r>
          </a:p>
          <a:p>
            <a:pPr>
              <a:lnSpc>
                <a:spcPts val="3000"/>
              </a:lnSpc>
            </a:pPr>
            <a:r>
              <a:rPr lang="en-US" altLang="zh-TW" b="1" dirty="0">
                <a:solidFill>
                  <a:srgbClr val="FF0066"/>
                </a:solidFill>
                <a:latin typeface="Segoe Print" panose="02000600000000000000" pitchFamily="2" charset="0"/>
              </a:rPr>
              <a:t>T</a:t>
            </a:r>
          </a:p>
          <a:p>
            <a:pPr>
              <a:lnSpc>
                <a:spcPts val="3000"/>
              </a:lnSpc>
            </a:pPr>
            <a:r>
              <a:rPr lang="en-US" altLang="zh-TW" b="1" dirty="0">
                <a:solidFill>
                  <a:srgbClr val="FF0066"/>
                </a:solidFill>
                <a:latin typeface="Segoe Print" panose="02000600000000000000" pitchFamily="2" charset="0"/>
              </a:rPr>
              <a:t>T</a:t>
            </a:r>
          </a:p>
          <a:p>
            <a:pPr>
              <a:lnSpc>
                <a:spcPts val="3000"/>
              </a:lnSpc>
            </a:pPr>
            <a:r>
              <a:rPr lang="en-US" altLang="zh-TW" b="1" dirty="0">
                <a:solidFill>
                  <a:srgbClr val="FF0066"/>
                </a:solidFill>
                <a:latin typeface="Segoe Print" panose="02000600000000000000" pitchFamily="2" charset="0"/>
              </a:rPr>
              <a:t>S</a:t>
            </a:r>
          </a:p>
          <a:p>
            <a:pPr>
              <a:lnSpc>
                <a:spcPts val="3000"/>
              </a:lnSpc>
            </a:pPr>
            <a:r>
              <a:rPr lang="en-US" altLang="zh-TW" b="1" dirty="0">
                <a:solidFill>
                  <a:srgbClr val="FF0066"/>
                </a:solidFill>
                <a:latin typeface="Segoe Print" panose="02000600000000000000" pitchFamily="2" charset="0"/>
              </a:rPr>
              <a:t>S</a:t>
            </a:r>
          </a:p>
        </p:txBody>
      </p:sp>
      <p:sp>
        <p:nvSpPr>
          <p:cNvPr id="16" name="矩形 15">
            <a:extLst>
              <a:ext uri="{FF2B5EF4-FFF2-40B4-BE49-F238E27FC236}">
                <a16:creationId xmlns="" xmlns:a16="http://schemas.microsoft.com/office/drawing/2014/main" id="{86A78EF7-2F45-4EEE-8CBC-0EC3CDFDF09E}"/>
              </a:ext>
            </a:extLst>
          </p:cNvPr>
          <p:cNvSpPr/>
          <p:nvPr/>
        </p:nvSpPr>
        <p:spPr>
          <a:xfrm>
            <a:off x="6159505" y="2498142"/>
            <a:ext cx="292654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(number of words/lines)</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 xmlns:a16="http://schemas.microsoft.com/office/drawing/2014/main" id="{2D30345B-59BA-49A5-94B6-209FEA0D2963}"/>
              </a:ext>
            </a:extLst>
          </p:cNvPr>
          <p:cNvSpPr/>
          <p:nvPr/>
        </p:nvSpPr>
        <p:spPr>
          <a:xfrm>
            <a:off x="295182" y="863909"/>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sentences and say if the expression with </a:t>
            </a:r>
            <a:r>
              <a:rPr lang="en-US" altLang="zh-TW" sz="2000" i="1" dirty="0">
                <a:latin typeface="Calibri" panose="020F0502020204030204" pitchFamily="34" charset="0"/>
                <a:cs typeface="Calibri" panose="020F0502020204030204" pitchFamily="34" charset="0"/>
              </a:rPr>
              <a:t>long</a:t>
            </a:r>
            <a:r>
              <a:rPr lang="en-US" altLang="zh-TW" sz="2000" dirty="0">
                <a:latin typeface="Calibri" panose="020F0502020204030204" pitchFamily="34" charset="0"/>
                <a:cs typeface="Calibri" panose="020F0502020204030204" pitchFamily="34" charset="0"/>
              </a:rPr>
              <a:t> refers to time (T), distance (D) or something else (S).</a:t>
            </a:r>
            <a:endParaRPr lang="zh-TW" altLang="en-US" sz="2000" dirty="0">
              <a:latin typeface="Calibri" panose="020F0502020204030204" pitchFamily="34" charset="0"/>
              <a:cs typeface="Calibri" panose="020F0502020204030204" pitchFamily="34" charset="0"/>
            </a:endParaRPr>
          </a:p>
        </p:txBody>
      </p:sp>
      <p:sp>
        <p:nvSpPr>
          <p:cNvPr id="18" name="矩形 17">
            <a:extLst>
              <a:ext uri="{FF2B5EF4-FFF2-40B4-BE49-F238E27FC236}">
                <a16:creationId xmlns="" xmlns:a16="http://schemas.microsoft.com/office/drawing/2014/main" id="{86A78EF7-2F45-4EEE-8CBC-0EC3CDFDF09E}"/>
              </a:ext>
            </a:extLst>
          </p:cNvPr>
          <p:cNvSpPr/>
          <p:nvPr/>
        </p:nvSpPr>
        <p:spPr>
          <a:xfrm>
            <a:off x="5237153" y="4020344"/>
            <a:ext cx="333658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(number of pages/words)</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 xmlns:a16="http://schemas.microsoft.com/office/drawing/2014/main" id="{86A78EF7-2F45-4EEE-8CBC-0EC3CDFDF09E}"/>
              </a:ext>
            </a:extLst>
          </p:cNvPr>
          <p:cNvSpPr/>
          <p:nvPr/>
        </p:nvSpPr>
        <p:spPr>
          <a:xfrm>
            <a:off x="4250987" y="4698460"/>
            <a:ext cx="423153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t>
            </a:r>
            <a:r>
              <a:rPr lang="en-US" altLang="zh-TW" b="1" i="1" dirty="0">
                <a:solidFill>
                  <a:srgbClr val="FF0066"/>
                </a:solidFill>
                <a:latin typeface="Segoe Print" panose="02000600000000000000" pitchFamily="2" charset="0"/>
              </a:rPr>
              <a:t>as long as </a:t>
            </a:r>
            <a:r>
              <a:rPr lang="en-US" altLang="zh-TW" b="1" dirty="0">
                <a:solidFill>
                  <a:srgbClr val="FF0066"/>
                </a:solidFill>
                <a:latin typeface="Segoe Print" panose="02000600000000000000" pitchFamily="2" charset="0"/>
              </a:rPr>
              <a:t>= on the condition that)</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wipe(left)">
                                      <p:cBhvr>
                                        <p:cTn id="21" dur="500"/>
                                        <p:tgtEl>
                                          <p:spTgt spid="1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
                                            <p:txEl>
                                              <p:pRg st="3" end="3"/>
                                            </p:txEl>
                                          </p:spTgt>
                                        </p:tgtEl>
                                        <p:attrNameLst>
                                          <p:attrName>style.visibility</p:attrName>
                                        </p:attrNameLst>
                                      </p:cBhvr>
                                      <p:to>
                                        <p:strVal val="visible"/>
                                      </p:to>
                                    </p:set>
                                    <p:animEffect transition="in" filter="wipe(left)">
                                      <p:cBhvr>
                                        <p:cTn id="26" dur="500"/>
                                        <p:tgtEl>
                                          <p:spTgt spid="1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wipe(left)">
                                      <p:cBhvr>
                                        <p:cTn id="31" dur="500"/>
                                        <p:tgtEl>
                                          <p:spTgt spid="1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xEl>
                                              <p:pRg st="5" end="5"/>
                                            </p:txEl>
                                          </p:spTgt>
                                        </p:tgtEl>
                                        <p:attrNameLst>
                                          <p:attrName>style.visibility</p:attrName>
                                        </p:attrNameLst>
                                      </p:cBhvr>
                                      <p:to>
                                        <p:strVal val="visible"/>
                                      </p:to>
                                    </p:set>
                                    <p:animEffect transition="in" filter="wipe(left)">
                                      <p:cBhvr>
                                        <p:cTn id="36" dur="500"/>
                                        <p:tgtEl>
                                          <p:spTgt spid="15">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
                                            <p:txEl>
                                              <p:pRg st="6" end="6"/>
                                            </p:txEl>
                                          </p:spTgt>
                                        </p:tgtEl>
                                        <p:attrNameLst>
                                          <p:attrName>style.visibility</p:attrName>
                                        </p:attrNameLst>
                                      </p:cBhvr>
                                      <p:to>
                                        <p:strVal val="visible"/>
                                      </p:to>
                                    </p:set>
                                    <p:animEffect transition="in" filter="wipe(left)">
                                      <p:cBhvr>
                                        <p:cTn id="41" dur="500"/>
                                        <p:tgtEl>
                                          <p:spTgt spid="15">
                                            <p:txEl>
                                              <p:pRg st="6" end="6"/>
                                            </p:txEl>
                                          </p:spTgt>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Effect transition="in" filter="wipe(left)">
                                      <p:cBhvr>
                                        <p:cTn id="45" dur="500"/>
                                        <p:tgtEl>
                                          <p:spTgt spid="18">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5">
                                            <p:txEl>
                                              <p:pRg st="7" end="7"/>
                                            </p:txEl>
                                          </p:spTgt>
                                        </p:tgtEl>
                                        <p:attrNameLst>
                                          <p:attrName>style.visibility</p:attrName>
                                        </p:attrNameLst>
                                      </p:cBhvr>
                                      <p:to>
                                        <p:strVal val="visible"/>
                                      </p:to>
                                    </p:set>
                                    <p:animEffect transition="in" filter="wipe(left)">
                                      <p:cBhvr>
                                        <p:cTn id="50" dur="500"/>
                                        <p:tgtEl>
                                          <p:spTgt spid="15">
                                            <p:txEl>
                                              <p:pRg st="7" end="7"/>
                                            </p:txEl>
                                          </p:spTgt>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9">
                                            <p:txEl>
                                              <p:pRg st="0" end="0"/>
                                            </p:txEl>
                                          </p:spTgt>
                                        </p:tgtEl>
                                        <p:attrNameLst>
                                          <p:attrName>style.visibility</p:attrName>
                                        </p:attrNameLst>
                                      </p:cBhvr>
                                      <p:to>
                                        <p:strVal val="visible"/>
                                      </p:to>
                                    </p:set>
                                    <p:animEffect transition="in" filter="wipe(left)">
                                      <p:cBhvr>
                                        <p:cTn id="54"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16" grpId="0" build="p"/>
      <p:bldP spid="18" grpId="0" build="p"/>
      <p:bldP spid="1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 xmlns:a16="http://schemas.microsoft.com/office/drawing/2014/main" id="{91F616D3-5631-4CD1-9ECD-79398BB7862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Tell your partner about these things. Add follow-up comments.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 xmlns:a16="http://schemas.microsoft.com/office/drawing/2014/main" id="{D1FB5A0E-9DC1-494A-8BF9-C5883AAD804E}"/>
              </a:ext>
            </a:extLst>
          </p:cNvPr>
          <p:cNvSpPr/>
          <p:nvPr/>
        </p:nvSpPr>
        <p:spPr>
          <a:xfrm>
            <a:off x="677536" y="853650"/>
            <a:ext cx="8116505"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something it took you a long time to do</a:t>
            </a:r>
          </a:p>
          <a:p>
            <a:pPr marL="363538" indent="-363538">
              <a:spcBef>
                <a:spcPts val="600"/>
              </a:spcBef>
            </a:pPr>
            <a:r>
              <a:rPr lang="en-US" altLang="zh-TW" sz="2000" dirty="0">
                <a:latin typeface="Calibri" panose="020F0502020204030204" pitchFamily="34" charset="0"/>
              </a:rPr>
              <a:t>2 	a place a long way away you have visited</a:t>
            </a:r>
          </a:p>
          <a:p>
            <a:pPr marL="363538" indent="-363538">
              <a:spcBef>
                <a:spcPts val="600"/>
              </a:spcBef>
            </a:pPr>
            <a:r>
              <a:rPr lang="en-US" altLang="zh-TW" sz="2000" dirty="0">
                <a:latin typeface="Calibri" panose="020F0502020204030204" pitchFamily="34" charset="0"/>
              </a:rPr>
              <a:t>3 	something you could do all day long</a:t>
            </a:r>
          </a:p>
          <a:p>
            <a:pPr marL="363538" indent="-363538">
              <a:spcBef>
                <a:spcPts val="600"/>
              </a:spcBef>
            </a:pPr>
            <a:r>
              <a:rPr lang="en-US" altLang="zh-TW" sz="2000" dirty="0">
                <a:latin typeface="Calibri" panose="020F0502020204030204" pitchFamily="34" charset="0"/>
              </a:rPr>
              <a:t>4 	something you found too long</a:t>
            </a:r>
            <a:endParaRPr lang="zh-TW" altLang="en-US" sz="2000" dirty="0">
              <a:latin typeface="Calibri" panose="020F0502020204030204" pitchFamily="34" charset="0"/>
            </a:endParaRPr>
          </a:p>
        </p:txBody>
      </p:sp>
      <p:sp>
        <p:nvSpPr>
          <p:cNvPr id="19" name="矩形 18">
            <a:extLst>
              <a:ext uri="{FF2B5EF4-FFF2-40B4-BE49-F238E27FC236}">
                <a16:creationId xmlns="" xmlns:a16="http://schemas.microsoft.com/office/drawing/2014/main" id="{E3D32855-A522-4D6B-B8A7-A5CDE0503893}"/>
              </a:ext>
            </a:extLst>
          </p:cNvPr>
          <p:cNvSpPr/>
          <p:nvPr/>
        </p:nvSpPr>
        <p:spPr>
          <a:xfrm>
            <a:off x="673668" y="2488738"/>
            <a:ext cx="8088657" cy="1092607"/>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When I first started learning English, it took me ages to learn how to pronounce ‘daughter’.</a:t>
            </a:r>
          </a:p>
          <a:p>
            <a:pPr marL="360363" indent="-360363">
              <a:spcBef>
                <a:spcPts val="600"/>
              </a:spcBef>
            </a:pPr>
            <a:r>
              <a:rPr lang="en-US" altLang="zh-TW" sz="2000" i="1" dirty="0">
                <a:solidFill>
                  <a:srgbClr val="0080FF"/>
                </a:solidFill>
                <a:latin typeface="Calibri" panose="020F0502020204030204" pitchFamily="34" charset="0"/>
              </a:rPr>
              <a:t>B:	Oh, I had the same problem with ‘vegetable’!</a:t>
            </a:r>
            <a:endParaRPr lang="zh-TW" altLang="en-US" sz="2000" i="1" dirty="0">
              <a:solidFill>
                <a:srgbClr val="0080FF"/>
              </a:solidFill>
              <a:latin typeface="Calibri" panose="020F0502020204030204" pitchFamily="34" charset="0"/>
            </a:endParaRPr>
          </a:p>
        </p:txBody>
      </p:sp>
      <p:sp>
        <p:nvSpPr>
          <p:cNvPr id="22" name="矩形 21">
            <a:extLst>
              <a:ext uri="{FF2B5EF4-FFF2-40B4-BE49-F238E27FC236}">
                <a16:creationId xmlns="" xmlns:a16="http://schemas.microsoft.com/office/drawing/2014/main" id="{221C8F2D-D2D5-4F22-8327-13332DFCE5C7}"/>
              </a:ext>
            </a:extLst>
          </p:cNvPr>
          <p:cNvSpPr/>
          <p:nvPr/>
        </p:nvSpPr>
        <p:spPr>
          <a:xfrm>
            <a:off x="859269" y="3685565"/>
            <a:ext cx="7788620" cy="2423740"/>
          </a:xfrm>
          <a:prstGeom prst="rect">
            <a:avLst/>
          </a:prstGeom>
        </p:spPr>
        <p:txBody>
          <a:bodyPr wrap="square">
            <a:spAutoFit/>
          </a:bodyPr>
          <a:lstStyle/>
          <a:p>
            <a:r>
              <a:rPr lang="en-US" altLang="zh-TW" b="1" dirty="0">
                <a:solidFill>
                  <a:srgbClr val="FF0066"/>
                </a:solidFill>
                <a:latin typeface="Segoe Print" panose="02000600000000000000" pitchFamily="2" charset="0"/>
              </a:rPr>
              <a:t>EXAMPLE ANSWERS</a:t>
            </a:r>
          </a:p>
          <a:p>
            <a:pPr marL="360363" indent="-360363">
              <a:spcBef>
                <a:spcPts val="300"/>
              </a:spcBef>
            </a:pPr>
            <a:r>
              <a:rPr lang="en-US" altLang="zh-TW" b="1" dirty="0">
                <a:solidFill>
                  <a:srgbClr val="FF0066"/>
                </a:solidFill>
                <a:latin typeface="Segoe Print" panose="02000600000000000000" pitchFamily="2" charset="0"/>
              </a:rPr>
              <a:t>2 	A: I visited Australia once – it took a long time to get there</a:t>
            </a:r>
          </a:p>
          <a:p>
            <a:pPr marL="360363" indent="-360363"/>
            <a:r>
              <a:rPr lang="en-US" altLang="zh-TW" b="1" dirty="0">
                <a:solidFill>
                  <a:srgbClr val="FF0066"/>
                </a:solidFill>
                <a:latin typeface="Segoe Print" panose="02000600000000000000" pitchFamily="2" charset="0"/>
              </a:rPr>
              <a:t>        but it was great.</a:t>
            </a:r>
          </a:p>
          <a:p>
            <a:pPr marL="360363" indent="-360363"/>
            <a:r>
              <a:rPr lang="en-US" altLang="zh-TW" b="1" dirty="0">
                <a:solidFill>
                  <a:srgbClr val="FF0066"/>
                </a:solidFill>
                <a:latin typeface="Segoe Print" panose="02000600000000000000" pitchFamily="2" charset="0"/>
              </a:rPr>
              <a:t>	B: Really? I’ve always wanted to go there.</a:t>
            </a:r>
          </a:p>
          <a:p>
            <a:pPr marL="360363" indent="-360363">
              <a:spcBef>
                <a:spcPts val="300"/>
              </a:spcBef>
            </a:pPr>
            <a:r>
              <a:rPr lang="en-US" altLang="zh-TW" b="1" dirty="0">
                <a:solidFill>
                  <a:srgbClr val="FF0066"/>
                </a:solidFill>
                <a:latin typeface="Segoe Print" panose="02000600000000000000" pitchFamily="2" charset="0"/>
              </a:rPr>
              <a:t>3 	A: I could sleep all day long.</a:t>
            </a:r>
          </a:p>
          <a:p>
            <a:pPr marL="360363" indent="-360363"/>
            <a:r>
              <a:rPr lang="en-US" altLang="zh-TW" b="1" dirty="0">
                <a:solidFill>
                  <a:srgbClr val="FF0066"/>
                </a:solidFill>
                <a:latin typeface="Segoe Print" panose="02000600000000000000" pitchFamily="2" charset="0"/>
              </a:rPr>
              <a:t>	B: Oh, I couldn’t. I like to do as much as I can in a day.</a:t>
            </a:r>
          </a:p>
          <a:p>
            <a:pPr marL="360363" indent="-360363">
              <a:spcBef>
                <a:spcPts val="300"/>
              </a:spcBef>
            </a:pPr>
            <a:r>
              <a:rPr lang="en-US" altLang="zh-TW" b="1" dirty="0">
                <a:solidFill>
                  <a:srgbClr val="FF0066"/>
                </a:solidFill>
                <a:latin typeface="Segoe Print" panose="02000600000000000000" pitchFamily="2" charset="0"/>
              </a:rPr>
              <a:t>4 	A: I found </a:t>
            </a:r>
            <a:r>
              <a:rPr lang="en-US" altLang="zh-TW" b="1" i="1" dirty="0">
                <a:solidFill>
                  <a:srgbClr val="FF0066"/>
                </a:solidFill>
                <a:latin typeface="Segoe Print" panose="02000600000000000000" pitchFamily="2" charset="0"/>
              </a:rPr>
              <a:t>Titanic </a:t>
            </a:r>
            <a:r>
              <a:rPr lang="en-US" altLang="zh-TW" b="1" dirty="0">
                <a:solidFill>
                  <a:srgbClr val="FF0066"/>
                </a:solidFill>
                <a:latin typeface="Segoe Print" panose="02000600000000000000" pitchFamily="2" charset="0"/>
              </a:rPr>
              <a:t>too long – you know, the movie.</a:t>
            </a:r>
          </a:p>
          <a:p>
            <a:pPr marL="360363" indent="-360363"/>
            <a:r>
              <a:rPr lang="en-US" altLang="zh-TW" b="1" dirty="0">
                <a:solidFill>
                  <a:srgbClr val="FF0066"/>
                </a:solidFill>
                <a:latin typeface="Segoe Print" panose="02000600000000000000" pitchFamily="2" charset="0"/>
              </a:rPr>
              <a:t>	B: Yeah. And everybody knew the ship was going to sink!</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6071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 xmlns:a16="http://schemas.microsoft.com/office/drawing/2014/main" id="{AD7A60B8-8986-4276-A040-9D9786927F2E}"/>
              </a:ext>
            </a:extLst>
          </p:cNvPr>
          <p:cNvSpPr/>
          <p:nvPr/>
        </p:nvSpPr>
        <p:spPr>
          <a:xfrm>
            <a:off x="666519" y="4248550"/>
            <a:ext cx="8127523"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Which verb form follows </a:t>
            </a:r>
            <a:r>
              <a:rPr lang="en-US" altLang="zh-TW" sz="2000" i="1" dirty="0">
                <a:latin typeface="Calibri" panose="020F0502020204030204" pitchFamily="34" charset="0"/>
              </a:rPr>
              <a:t>to</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2 	What can follow </a:t>
            </a:r>
            <a:r>
              <a:rPr lang="en-US" altLang="zh-TW" sz="2000" i="1" dirty="0">
                <a:latin typeface="Calibri" panose="020F0502020204030204" pitchFamily="34" charset="0"/>
              </a:rPr>
              <a:t>for</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3 	What follows </a:t>
            </a:r>
            <a:r>
              <a:rPr lang="en-US" altLang="zh-TW" sz="2000" i="1" dirty="0">
                <a:latin typeface="Calibri" panose="020F0502020204030204" pitchFamily="34" charset="0"/>
              </a:rPr>
              <a:t>so that</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4 	Do the sentences answer the question </a:t>
            </a:r>
            <a:r>
              <a:rPr lang="en-US" altLang="zh-TW" sz="2000" i="1" dirty="0">
                <a:latin typeface="Calibri" panose="020F0502020204030204" pitchFamily="34" charset="0"/>
              </a:rPr>
              <a:t>how </a:t>
            </a:r>
            <a:r>
              <a:rPr lang="en-US" altLang="zh-TW" sz="2000" dirty="0">
                <a:latin typeface="Calibri" panose="020F0502020204030204" pitchFamily="34" charset="0"/>
              </a:rPr>
              <a:t>or </a:t>
            </a:r>
            <a:r>
              <a:rPr lang="en-US" altLang="zh-TW" sz="2000" i="1" dirty="0">
                <a:latin typeface="Calibri" panose="020F0502020204030204" pitchFamily="34" charset="0"/>
              </a:rPr>
              <a:t>why / what for</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
        <p:nvSpPr>
          <p:cNvPr id="27" name="文字方塊 26">
            <a:extLst>
              <a:ext uri="{FF2B5EF4-FFF2-40B4-BE49-F238E27FC236}">
                <a16:creationId xmlns=""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 xmlns:a16="http://schemas.microsoft.com/office/drawing/2014/main"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purpose</a:t>
            </a:r>
            <a:r>
              <a:rPr lang="en-US" altLang="zh-TW" sz="3200" b="1" i="1" dirty="0">
                <a:solidFill>
                  <a:schemeClr val="tx1">
                    <a:lumMod val="65000"/>
                    <a:lumOff val="35000"/>
                  </a:schemeClr>
                </a:solidFill>
                <a:latin typeface="Calibri" panose="020F0502020204030204" pitchFamily="34" charset="0"/>
              </a:rPr>
              <a:t>: to … , for … </a:t>
            </a:r>
            <a:r>
              <a:rPr lang="en-US" altLang="zh-TW" sz="3200" b="1" dirty="0">
                <a:solidFill>
                  <a:schemeClr val="tx1">
                    <a:lumMod val="65000"/>
                    <a:lumOff val="35000"/>
                  </a:schemeClr>
                </a:solidFill>
                <a:latin typeface="Calibri" panose="020F0502020204030204" pitchFamily="34" charset="0"/>
              </a:rPr>
              <a:t>and</a:t>
            </a:r>
            <a:r>
              <a:rPr lang="en-US" altLang="zh-TW" sz="3200" b="1" i="1" dirty="0">
                <a:solidFill>
                  <a:schemeClr val="tx1">
                    <a:lumMod val="65000"/>
                    <a:lumOff val="35000"/>
                  </a:schemeClr>
                </a:solidFill>
                <a:latin typeface="Calibri" panose="020F0502020204030204" pitchFamily="34" charset="0"/>
              </a:rPr>
              <a:t> so that …</a:t>
            </a:r>
            <a:endParaRPr lang="zh-TW" altLang="en-US" sz="3200" b="1" i="1" dirty="0">
              <a:solidFill>
                <a:schemeClr val="tx1">
                  <a:lumMod val="65000"/>
                  <a:lumOff val="35000"/>
                </a:schemeClr>
              </a:solidFill>
              <a:latin typeface="Calibri" panose="020F0502020204030204" pitchFamily="34" charset="0"/>
            </a:endParaRPr>
          </a:p>
        </p:txBody>
      </p:sp>
      <p:sp>
        <p:nvSpPr>
          <p:cNvPr id="16" name="矩形 15">
            <a:extLst>
              <a:ext uri="{FF2B5EF4-FFF2-40B4-BE49-F238E27FC236}">
                <a16:creationId xmlns="" xmlns:a16="http://schemas.microsoft.com/office/drawing/2014/main" id="{86A78EF7-2F45-4EEE-8CBC-0EC3CDFDF09E}"/>
              </a:ext>
            </a:extLst>
          </p:cNvPr>
          <p:cNvSpPr/>
          <p:nvPr/>
        </p:nvSpPr>
        <p:spPr>
          <a:xfrm>
            <a:off x="4065333" y="4292252"/>
            <a:ext cx="169846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infinitive</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 xmlns:a16="http://schemas.microsoft.com/office/drawing/2014/main" id="{86A78EF7-2F45-4EEE-8CBC-0EC3CDFDF09E}"/>
              </a:ext>
            </a:extLst>
          </p:cNvPr>
          <p:cNvSpPr/>
          <p:nvPr/>
        </p:nvSpPr>
        <p:spPr>
          <a:xfrm>
            <a:off x="3359650" y="4663462"/>
            <a:ext cx="4572875"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 noun, the </a:t>
            </a:r>
            <a:r>
              <a:rPr lang="en-US" altLang="zh-TW" b="1" i="1" dirty="0">
                <a:solidFill>
                  <a:srgbClr val="FF0066"/>
                </a:solidFill>
                <a:latin typeface="Segoe Print" panose="02000600000000000000" pitchFamily="2" charset="0"/>
              </a:rPr>
              <a:t>-</a:t>
            </a:r>
            <a:r>
              <a:rPr lang="en-US" altLang="zh-TW" b="1" i="1" dirty="0" err="1">
                <a:solidFill>
                  <a:srgbClr val="FF0066"/>
                </a:solidFill>
                <a:latin typeface="Segoe Print" panose="02000600000000000000" pitchFamily="2" charset="0"/>
              </a:rPr>
              <a:t>ing</a:t>
            </a:r>
            <a:r>
              <a:rPr lang="en-US" altLang="zh-TW" b="1" i="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form of the verb</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 xmlns:a16="http://schemas.microsoft.com/office/drawing/2014/main" id="{86A78EF7-2F45-4EEE-8CBC-0EC3CDFDF09E}"/>
              </a:ext>
            </a:extLst>
          </p:cNvPr>
          <p:cNvSpPr/>
          <p:nvPr/>
        </p:nvSpPr>
        <p:spPr>
          <a:xfrm>
            <a:off x="3426158" y="5058806"/>
            <a:ext cx="1992476"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subject + verb</a:t>
            </a:r>
            <a:endParaRPr lang="zh-TW" altLang="en-US" b="1" dirty="0">
              <a:solidFill>
                <a:srgbClr val="FF0066"/>
              </a:solidFill>
              <a:latin typeface="Segoe Print" panose="02000600000000000000" pitchFamily="2" charset="0"/>
            </a:endParaRPr>
          </a:p>
        </p:txBody>
      </p:sp>
      <p:pic>
        <p:nvPicPr>
          <p:cNvPr id="7170" name="Picture 2"/>
          <p:cNvPicPr>
            <a:picLocks noChangeAspect="1" noChangeArrowheads="1"/>
          </p:cNvPicPr>
          <p:nvPr/>
        </p:nvPicPr>
        <p:blipFill>
          <a:blip r:embed="rId2" cstate="print"/>
          <a:srcRect/>
          <a:stretch>
            <a:fillRect/>
          </a:stretch>
        </p:blipFill>
        <p:spPr bwMode="auto">
          <a:xfrm>
            <a:off x="710344" y="924959"/>
            <a:ext cx="5885665" cy="2635705"/>
          </a:xfrm>
          <a:prstGeom prst="rect">
            <a:avLst/>
          </a:prstGeom>
          <a:noFill/>
          <a:ln w="9525">
            <a:noFill/>
            <a:miter lim="800000"/>
            <a:headEnd/>
            <a:tailEnd/>
          </a:ln>
        </p:spPr>
      </p:pic>
      <p:pic>
        <p:nvPicPr>
          <p:cNvPr id="12" name="圖片 11">
            <a:hlinkClick r:id="rId3" action="ppaction://hlinkpres?slideindex=1&amp;slidetitle="/>
            <a:extLst>
              <a:ext uri="{FF2B5EF4-FFF2-40B4-BE49-F238E27FC236}">
                <a16:creationId xmlns="" xmlns:a16="http://schemas.microsoft.com/office/drawing/2014/main" id="{1A7A4EDC-3178-42F2-BB6C-6A29C9AE1A9F}"/>
              </a:ext>
            </a:extLst>
          </p:cNvPr>
          <p:cNvPicPr>
            <a:picLocks noChangeAspect="1"/>
          </p:cNvPicPr>
          <p:nvPr/>
        </p:nvPicPr>
        <p:blipFill rotWithShape="1">
          <a:blip r:embed="rId4" cstate="print"/>
          <a:srcRect l="31588" t="31573" r="31433" b="31745"/>
          <a:stretch/>
        </p:blipFill>
        <p:spPr>
          <a:xfrm>
            <a:off x="6098721" y="3244239"/>
            <a:ext cx="235900" cy="234000"/>
          </a:xfrm>
          <a:prstGeom prst="rect">
            <a:avLst/>
          </a:prstGeom>
        </p:spPr>
      </p:pic>
      <p:sp>
        <p:nvSpPr>
          <p:cNvPr id="17" name="矩形 16">
            <a:extLst>
              <a:ext uri="{FF2B5EF4-FFF2-40B4-BE49-F238E27FC236}">
                <a16:creationId xmlns="" xmlns:a16="http://schemas.microsoft.com/office/drawing/2014/main" id="{ADDF4148-9731-4ADF-956C-895FEBB48DB0}"/>
              </a:ext>
            </a:extLst>
          </p:cNvPr>
          <p:cNvSpPr/>
          <p:nvPr/>
        </p:nvSpPr>
        <p:spPr>
          <a:xfrm>
            <a:off x="304909" y="3705219"/>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Answer the questions.</a:t>
            </a:r>
            <a:endParaRPr lang="zh-TW" altLang="en-US" sz="2000" dirty="0">
              <a:latin typeface="Calibri" panose="020F0502020204030204" pitchFamily="34" charset="0"/>
              <a:cs typeface="Calibri" panose="020F0502020204030204" pitchFamily="34" charset="0"/>
            </a:endParaRPr>
          </a:p>
        </p:txBody>
      </p:sp>
      <p:sp>
        <p:nvSpPr>
          <p:cNvPr id="22" name="矩形 21">
            <a:extLst>
              <a:ext uri="{FF2B5EF4-FFF2-40B4-BE49-F238E27FC236}">
                <a16:creationId xmlns="" xmlns:a16="http://schemas.microsoft.com/office/drawing/2014/main" id="{86A78EF7-2F45-4EEE-8CBC-0EC3CDFDF09E}"/>
              </a:ext>
            </a:extLst>
          </p:cNvPr>
          <p:cNvSpPr/>
          <p:nvPr/>
        </p:nvSpPr>
        <p:spPr>
          <a:xfrm>
            <a:off x="6162472" y="5730226"/>
            <a:ext cx="2115766" cy="369332"/>
          </a:xfrm>
          <a:prstGeom prst="rect">
            <a:avLst/>
          </a:prstGeom>
        </p:spPr>
        <p:txBody>
          <a:bodyPr wrap="square">
            <a:spAutoFit/>
          </a:bodyPr>
          <a:lstStyle/>
          <a:p>
            <a:r>
              <a:rPr lang="en-US" altLang="zh-TW" b="1" i="1" dirty="0">
                <a:solidFill>
                  <a:srgbClr val="FF0066"/>
                </a:solidFill>
                <a:latin typeface="Segoe Print" panose="02000600000000000000" pitchFamily="2" charset="0"/>
              </a:rPr>
              <a:t>why / what for</a:t>
            </a:r>
            <a:endParaRPr lang="zh-TW" altLang="en-US" b="1" i="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wipe(left)">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wipe(left)">
                                      <p:cBhvr>
                                        <p:cTn id="22"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8" grpId="0" build="p"/>
      <p:bldP spid="19" grpId="0" build="p"/>
      <p:bldP spid="2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 xmlns:a16="http://schemas.microsoft.com/office/drawing/2014/main"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a:t>
            </a:r>
            <a:r>
              <a:rPr lang="en-US" altLang="zh-TW" sz="2000" i="1" dirty="0">
                <a:latin typeface="Calibri" panose="020F0502020204030204" pitchFamily="34" charset="0"/>
                <a:cs typeface="Calibri" panose="020F0502020204030204" pitchFamily="34" charset="0"/>
              </a:rPr>
              <a:t>article Flexible thinking and rewards</a:t>
            </a:r>
            <a:r>
              <a:rPr lang="en-US" altLang="zh-TW" sz="2000" dirty="0">
                <a:latin typeface="Calibri" panose="020F0502020204030204" pitchFamily="34" charset="0"/>
                <a:cs typeface="Calibri" panose="020F0502020204030204" pitchFamily="34" charset="0"/>
              </a:rPr>
              <a:t>. Underline the patterns like those in the grammar box.</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 xmlns:a16="http://schemas.microsoft.com/office/drawing/2014/main" id="{221C8F2D-D2D5-4F22-8327-13332DFCE5C7}"/>
              </a:ext>
            </a:extLst>
          </p:cNvPr>
          <p:cNvSpPr/>
          <p:nvPr/>
        </p:nvSpPr>
        <p:spPr>
          <a:xfrm>
            <a:off x="742537" y="1136919"/>
            <a:ext cx="7642706" cy="1400383"/>
          </a:xfrm>
          <a:prstGeom prst="rect">
            <a:avLst/>
          </a:prstGeom>
        </p:spPr>
        <p:txBody>
          <a:bodyPr wrap="square">
            <a:spAutoFit/>
          </a:bodyPr>
          <a:lstStyle/>
          <a:p>
            <a:r>
              <a:rPr lang="en-US" altLang="zh-TW" sz="1700" b="1" dirty="0">
                <a:solidFill>
                  <a:srgbClr val="FF0066"/>
                </a:solidFill>
                <a:latin typeface="Segoe Print" panose="02000600000000000000" pitchFamily="2" charset="0"/>
              </a:rPr>
              <a:t>Rewards are great </a:t>
            </a:r>
            <a:r>
              <a:rPr lang="en-US" altLang="zh-TW" sz="1700" b="1" u="sng" dirty="0">
                <a:solidFill>
                  <a:srgbClr val="FF0066"/>
                </a:solidFill>
                <a:latin typeface="Segoe Print" panose="02000600000000000000" pitchFamily="2" charset="0"/>
              </a:rPr>
              <a:t>for making </a:t>
            </a:r>
            <a:r>
              <a:rPr lang="en-US" altLang="zh-TW" sz="1700" b="1" dirty="0">
                <a:solidFill>
                  <a:srgbClr val="FF0066"/>
                </a:solidFill>
                <a:latin typeface="Segoe Print" panose="02000600000000000000" pitchFamily="2" charset="0"/>
              </a:rPr>
              <a:t>people concentrate</a:t>
            </a:r>
          </a:p>
          <a:p>
            <a:r>
              <a:rPr lang="en-US" altLang="zh-TW" sz="1700" b="1" dirty="0">
                <a:solidFill>
                  <a:srgbClr val="FF0066"/>
                </a:solidFill>
                <a:latin typeface="Segoe Print" panose="02000600000000000000" pitchFamily="2" charset="0"/>
              </a:rPr>
              <a:t>you follow the rules </a:t>
            </a:r>
            <a:r>
              <a:rPr lang="en-US" altLang="zh-TW" sz="1700" b="1" u="sng" dirty="0">
                <a:solidFill>
                  <a:srgbClr val="FF0066"/>
                </a:solidFill>
                <a:latin typeface="Segoe Print" panose="02000600000000000000" pitchFamily="2" charset="0"/>
              </a:rPr>
              <a:t>to complete </a:t>
            </a:r>
            <a:r>
              <a:rPr lang="en-US" altLang="zh-TW" sz="1700" b="1" dirty="0">
                <a:solidFill>
                  <a:srgbClr val="FF0066"/>
                </a:solidFill>
                <a:latin typeface="Segoe Print" panose="02000600000000000000" pitchFamily="2" charset="0"/>
              </a:rPr>
              <a:t>the task</a:t>
            </a:r>
          </a:p>
          <a:p>
            <a:r>
              <a:rPr lang="en-US" altLang="zh-TW" sz="1700" b="1" dirty="0">
                <a:solidFill>
                  <a:srgbClr val="FF0066"/>
                </a:solidFill>
                <a:latin typeface="Segoe Print" panose="02000600000000000000" pitchFamily="2" charset="0"/>
              </a:rPr>
              <a:t>your brain needs to be relaxed and open </a:t>
            </a:r>
            <a:r>
              <a:rPr lang="en-US" altLang="zh-TW" sz="1700" b="1" u="sng" dirty="0">
                <a:solidFill>
                  <a:srgbClr val="FF0066"/>
                </a:solidFill>
                <a:latin typeface="Segoe Print" panose="02000600000000000000" pitchFamily="2" charset="0"/>
              </a:rPr>
              <a:t>so that it can look</a:t>
            </a:r>
            <a:r>
              <a:rPr lang="en-US" altLang="zh-TW" sz="1700" b="1" dirty="0">
                <a:solidFill>
                  <a:srgbClr val="FF0066"/>
                </a:solidFill>
                <a:latin typeface="Segoe Print" panose="02000600000000000000" pitchFamily="2" charset="0"/>
              </a:rPr>
              <a:t> at the problem in different ways</a:t>
            </a:r>
          </a:p>
          <a:p>
            <a:r>
              <a:rPr lang="en-US" altLang="zh-TW" sz="1700" b="1" dirty="0">
                <a:solidFill>
                  <a:srgbClr val="FF0066"/>
                </a:solidFill>
                <a:latin typeface="Segoe Print" panose="02000600000000000000" pitchFamily="2" charset="0"/>
              </a:rPr>
              <a:t>people work harder </a:t>
            </a:r>
            <a:r>
              <a:rPr lang="en-US" altLang="zh-TW" sz="1700" b="1" u="sng" dirty="0">
                <a:solidFill>
                  <a:srgbClr val="FF0066"/>
                </a:solidFill>
                <a:latin typeface="Segoe Print" panose="02000600000000000000" pitchFamily="2" charset="0"/>
              </a:rPr>
              <a:t>for a reward</a:t>
            </a:r>
            <a:endParaRPr lang="zh-TW" altLang="en-US" sz="1700" b="1" u="sng" dirty="0">
              <a:solidFill>
                <a:srgbClr val="FF0066"/>
              </a:solidFill>
              <a:latin typeface="Segoe Print" panose="02000600000000000000" pitchFamily="2" charset="0"/>
            </a:endParaRPr>
          </a:p>
        </p:txBody>
      </p:sp>
      <p:sp>
        <p:nvSpPr>
          <p:cNvPr id="18" name="矩形 17">
            <a:extLst>
              <a:ext uri="{FF2B5EF4-FFF2-40B4-BE49-F238E27FC236}">
                <a16:creationId xmlns="" xmlns:a16="http://schemas.microsoft.com/office/drawing/2014/main" id="{EE9999ED-08F6-4D69-8466-1B80C6CC604C}"/>
              </a:ext>
            </a:extLst>
          </p:cNvPr>
          <p:cNvSpPr/>
          <p:nvPr/>
        </p:nvSpPr>
        <p:spPr>
          <a:xfrm>
            <a:off x="295180" y="2606482"/>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Choose the correct option to complete the sentences.</a:t>
            </a:r>
            <a:endParaRPr lang="zh-TW" altLang="en-US" sz="2000" dirty="0">
              <a:latin typeface="Calibri" panose="020F0502020204030204" pitchFamily="34" charset="0"/>
              <a:cs typeface="Calibri" panose="020F0502020204030204" pitchFamily="34" charset="0"/>
            </a:endParaRPr>
          </a:p>
        </p:txBody>
      </p:sp>
      <p:sp>
        <p:nvSpPr>
          <p:cNvPr id="19" name="矩形 18">
            <a:extLst>
              <a:ext uri="{FF2B5EF4-FFF2-40B4-BE49-F238E27FC236}">
                <a16:creationId xmlns="" xmlns:a16="http://schemas.microsoft.com/office/drawing/2014/main" id="{AD7A60B8-8986-4276-A040-9D9786927F2E}"/>
              </a:ext>
            </a:extLst>
          </p:cNvPr>
          <p:cNvSpPr/>
          <p:nvPr/>
        </p:nvSpPr>
        <p:spPr>
          <a:xfrm>
            <a:off x="656791" y="3081231"/>
            <a:ext cx="8127523" cy="3093154"/>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We worked together </a:t>
            </a:r>
            <a:r>
              <a:rPr lang="en-US" altLang="zh-TW" sz="2000" i="1" dirty="0">
                <a:latin typeface="Calibri" panose="020F0502020204030204" pitchFamily="34" charset="0"/>
              </a:rPr>
              <a:t>for / to </a:t>
            </a:r>
            <a:r>
              <a:rPr lang="en-US" altLang="zh-TW" sz="2000" dirty="0">
                <a:latin typeface="Calibri" panose="020F0502020204030204" pitchFamily="34" charset="0"/>
              </a:rPr>
              <a:t>solve the problem faster.</a:t>
            </a:r>
          </a:p>
          <a:p>
            <a:pPr marL="363538" indent="-363538">
              <a:spcBef>
                <a:spcPts val="600"/>
              </a:spcBef>
            </a:pPr>
            <a:r>
              <a:rPr lang="en-US" altLang="zh-TW" sz="2000" dirty="0">
                <a:latin typeface="Calibri" panose="020F0502020204030204" pitchFamily="34" charset="0"/>
              </a:rPr>
              <a:t>2 	The box was useful </a:t>
            </a:r>
            <a:r>
              <a:rPr lang="en-US" altLang="zh-TW" sz="2000" i="1" dirty="0">
                <a:latin typeface="Calibri" panose="020F0502020204030204" pitchFamily="34" charset="0"/>
              </a:rPr>
              <a:t>for / to </a:t>
            </a:r>
            <a:r>
              <a:rPr lang="en-US" altLang="zh-TW" sz="2000" dirty="0">
                <a:latin typeface="Calibri" panose="020F0502020204030204" pitchFamily="34" charset="0"/>
              </a:rPr>
              <a:t>holding the candle.</a:t>
            </a:r>
          </a:p>
          <a:p>
            <a:pPr marL="363538" indent="-363538">
              <a:spcBef>
                <a:spcPts val="600"/>
              </a:spcBef>
            </a:pPr>
            <a:r>
              <a:rPr lang="en-US" altLang="zh-TW" sz="2000" dirty="0">
                <a:latin typeface="Calibri" panose="020F0502020204030204" pitchFamily="34" charset="0"/>
              </a:rPr>
              <a:t>3 	We looked at the key </a:t>
            </a:r>
            <a:r>
              <a:rPr lang="en-US" altLang="zh-TW" sz="2000" i="1" dirty="0">
                <a:latin typeface="Calibri" panose="020F0502020204030204" pitchFamily="34" charset="0"/>
              </a:rPr>
              <a:t>for / to </a:t>
            </a:r>
            <a:r>
              <a:rPr lang="en-US" altLang="zh-TW" sz="2000" dirty="0">
                <a:latin typeface="Calibri" panose="020F0502020204030204" pitchFamily="34" charset="0"/>
              </a:rPr>
              <a:t>the answers.</a:t>
            </a:r>
          </a:p>
          <a:p>
            <a:pPr marL="363538" indent="-363538">
              <a:spcBef>
                <a:spcPts val="600"/>
              </a:spcBef>
            </a:pPr>
            <a:r>
              <a:rPr lang="en-US" altLang="zh-TW" sz="2000" dirty="0">
                <a:latin typeface="Calibri" panose="020F0502020204030204" pitchFamily="34" charset="0"/>
              </a:rPr>
              <a:t>4 	I went to the conference </a:t>
            </a:r>
            <a:r>
              <a:rPr lang="en-US" altLang="zh-TW" sz="2000" i="1" dirty="0">
                <a:latin typeface="Calibri" panose="020F0502020204030204" pitchFamily="34" charset="0"/>
              </a:rPr>
              <a:t>so that / to</a:t>
            </a:r>
            <a:r>
              <a:rPr lang="en-US" altLang="zh-TW" sz="2000" dirty="0">
                <a:latin typeface="Calibri" panose="020F0502020204030204" pitchFamily="34" charset="0"/>
              </a:rPr>
              <a:t> find out more about the brain.</a:t>
            </a:r>
          </a:p>
          <a:p>
            <a:pPr marL="363538" indent="-363538">
              <a:spcBef>
                <a:spcPts val="600"/>
              </a:spcBef>
            </a:pPr>
            <a:r>
              <a:rPr lang="en-US" altLang="zh-TW" sz="2000" dirty="0">
                <a:latin typeface="Calibri" panose="020F0502020204030204" pitchFamily="34" charset="0"/>
              </a:rPr>
              <a:t>5 	I sit near the front </a:t>
            </a:r>
            <a:r>
              <a:rPr lang="en-US" altLang="zh-TW" sz="2000" i="1" dirty="0">
                <a:latin typeface="Calibri" panose="020F0502020204030204" pitchFamily="34" charset="0"/>
              </a:rPr>
              <a:t>so that / to </a:t>
            </a:r>
            <a:r>
              <a:rPr lang="en-US" altLang="zh-TW" sz="2000" dirty="0">
                <a:latin typeface="Calibri" panose="020F0502020204030204" pitchFamily="34" charset="0"/>
              </a:rPr>
              <a:t>I can hear better.</a:t>
            </a:r>
          </a:p>
          <a:p>
            <a:pPr marL="363538" indent="-363538">
              <a:spcBef>
                <a:spcPts val="600"/>
              </a:spcBef>
            </a:pPr>
            <a:r>
              <a:rPr lang="en-US" altLang="zh-TW" sz="2000" dirty="0">
                <a:latin typeface="Calibri" panose="020F0502020204030204" pitchFamily="34" charset="0"/>
              </a:rPr>
              <a:t>6 	The speaker used pictures </a:t>
            </a:r>
            <a:r>
              <a:rPr lang="en-US" altLang="zh-TW" sz="2000" i="1" dirty="0">
                <a:latin typeface="Calibri" panose="020F0502020204030204" pitchFamily="34" charset="0"/>
              </a:rPr>
              <a:t>for / to </a:t>
            </a:r>
            <a:r>
              <a:rPr lang="en-US" altLang="zh-TW" sz="2000" dirty="0">
                <a:latin typeface="Calibri" panose="020F0502020204030204" pitchFamily="34" charset="0"/>
              </a:rPr>
              <a:t>make the explanation clearer.</a:t>
            </a:r>
          </a:p>
          <a:p>
            <a:pPr marL="363538" indent="-363538">
              <a:spcBef>
                <a:spcPts val="600"/>
              </a:spcBef>
            </a:pPr>
            <a:r>
              <a:rPr lang="en-US" altLang="zh-TW" sz="2000" dirty="0">
                <a:latin typeface="Calibri" panose="020F0502020204030204" pitchFamily="34" charset="0"/>
              </a:rPr>
              <a:t>7 	Lots of people do Sudoku </a:t>
            </a:r>
            <a:r>
              <a:rPr lang="en-US" altLang="zh-TW" sz="2000" i="1" dirty="0">
                <a:latin typeface="Calibri" panose="020F0502020204030204" pitchFamily="34" charset="0"/>
              </a:rPr>
              <a:t>so that / to </a:t>
            </a:r>
            <a:r>
              <a:rPr lang="en-US" altLang="zh-TW" sz="2000" dirty="0">
                <a:latin typeface="Calibri" panose="020F0502020204030204" pitchFamily="34" charset="0"/>
              </a:rPr>
              <a:t>keep their brain active.</a:t>
            </a:r>
          </a:p>
          <a:p>
            <a:pPr marL="363538" indent="-363538">
              <a:spcBef>
                <a:spcPts val="600"/>
              </a:spcBef>
            </a:pPr>
            <a:r>
              <a:rPr lang="en-US" altLang="zh-TW" sz="2000" dirty="0">
                <a:latin typeface="Calibri" panose="020F0502020204030204" pitchFamily="34" charset="0"/>
              </a:rPr>
              <a:t>8 	I’m learning Chinese </a:t>
            </a:r>
            <a:r>
              <a:rPr lang="en-US" altLang="zh-TW" sz="2000" i="1" dirty="0">
                <a:latin typeface="Calibri" panose="020F0502020204030204" pitchFamily="34" charset="0"/>
              </a:rPr>
              <a:t>for / so that </a:t>
            </a:r>
            <a:r>
              <a:rPr lang="en-US" altLang="zh-TW" sz="2000" dirty="0">
                <a:latin typeface="Calibri" panose="020F0502020204030204" pitchFamily="34" charset="0"/>
              </a:rPr>
              <a:t>I can work in China.</a:t>
            </a:r>
            <a:endParaRPr lang="zh-TW" altLang="en-US" sz="2000" dirty="0">
              <a:latin typeface="Calibri" panose="020F0502020204030204" pitchFamily="34" charset="0"/>
            </a:endParaRPr>
          </a:p>
        </p:txBody>
      </p:sp>
      <p:sp>
        <p:nvSpPr>
          <p:cNvPr id="21" name="矩形 20">
            <a:extLst>
              <a:ext uri="{FF2B5EF4-FFF2-40B4-BE49-F238E27FC236}">
                <a16:creationId xmlns="" xmlns:a16="http://schemas.microsoft.com/office/drawing/2014/main" id="{2DD6B433-CEE0-4FDA-9CC5-04AEECBC174A}"/>
              </a:ext>
            </a:extLst>
          </p:cNvPr>
          <p:cNvSpPr/>
          <p:nvPr/>
        </p:nvSpPr>
        <p:spPr>
          <a:xfrm>
            <a:off x="5244544" y="2917860"/>
            <a:ext cx="3884718"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(1	followed by an infinitive form)</a:t>
            </a:r>
            <a:endParaRPr lang="zh-TW" altLang="en-US" sz="1700" b="1" dirty="0">
              <a:solidFill>
                <a:srgbClr val="FF0066"/>
              </a:solidFill>
              <a:latin typeface="Segoe Print" panose="02000600000000000000" pitchFamily="2" charset="0"/>
            </a:endParaRPr>
          </a:p>
        </p:txBody>
      </p:sp>
      <p:sp>
        <p:nvSpPr>
          <p:cNvPr id="22" name="矩形 21">
            <a:extLst>
              <a:ext uri="{FF2B5EF4-FFF2-40B4-BE49-F238E27FC236}">
                <a16:creationId xmlns="" xmlns:a16="http://schemas.microsoft.com/office/drawing/2014/main" id="{2DD6B433-CEE0-4FDA-9CC5-04AEECBC174A}"/>
              </a:ext>
            </a:extLst>
          </p:cNvPr>
          <p:cNvSpPr/>
          <p:nvPr/>
        </p:nvSpPr>
        <p:spPr>
          <a:xfrm>
            <a:off x="5477358" y="3328827"/>
            <a:ext cx="3491982"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2	(followed by an </a:t>
            </a:r>
            <a:r>
              <a:rPr lang="en-US" altLang="zh-TW" sz="1700" b="1" i="1" dirty="0">
                <a:solidFill>
                  <a:srgbClr val="FF0066"/>
                </a:solidFill>
                <a:latin typeface="Segoe Print" panose="02000600000000000000" pitchFamily="2" charset="0"/>
              </a:rPr>
              <a:t>-</a:t>
            </a:r>
            <a:r>
              <a:rPr lang="en-US" altLang="zh-TW" sz="1700" b="1" i="1" dirty="0" err="1">
                <a:solidFill>
                  <a:srgbClr val="FF0066"/>
                </a:solidFill>
                <a:latin typeface="Segoe Print" panose="02000600000000000000" pitchFamily="2" charset="0"/>
              </a:rPr>
              <a:t>ing</a:t>
            </a:r>
            <a:r>
              <a:rPr lang="en-US" altLang="zh-TW" sz="1700" b="1" i="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form)</a:t>
            </a:r>
            <a:endParaRPr lang="zh-TW" altLang="en-US" sz="1700" b="1" dirty="0">
              <a:solidFill>
                <a:srgbClr val="FF0066"/>
              </a:solidFill>
              <a:latin typeface="Segoe Print" panose="02000600000000000000" pitchFamily="2" charset="0"/>
            </a:endParaRPr>
          </a:p>
        </p:txBody>
      </p:sp>
      <p:sp>
        <p:nvSpPr>
          <p:cNvPr id="23" name="矩形 22">
            <a:extLst>
              <a:ext uri="{FF2B5EF4-FFF2-40B4-BE49-F238E27FC236}">
                <a16:creationId xmlns="" xmlns:a16="http://schemas.microsoft.com/office/drawing/2014/main" id="{2DD6B433-CEE0-4FDA-9CC5-04AEECBC174A}"/>
              </a:ext>
            </a:extLst>
          </p:cNvPr>
          <p:cNvSpPr/>
          <p:nvPr/>
        </p:nvSpPr>
        <p:spPr>
          <a:xfrm>
            <a:off x="5521947" y="3846330"/>
            <a:ext cx="2802690"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3	(followed by a noun)</a:t>
            </a:r>
            <a:endParaRPr lang="zh-TW" altLang="en-US" sz="1700" b="1" dirty="0">
              <a:solidFill>
                <a:srgbClr val="FF0066"/>
              </a:solidFill>
              <a:latin typeface="Segoe Print" panose="02000600000000000000" pitchFamily="2" charset="0"/>
            </a:endParaRPr>
          </a:p>
        </p:txBody>
      </p:sp>
      <p:sp>
        <p:nvSpPr>
          <p:cNvPr id="24" name="矩形 23">
            <a:extLst>
              <a:ext uri="{FF2B5EF4-FFF2-40B4-BE49-F238E27FC236}">
                <a16:creationId xmlns="" xmlns:a16="http://schemas.microsoft.com/office/drawing/2014/main" id="{2DD6B433-CEE0-4FDA-9CC5-04AEECBC174A}"/>
              </a:ext>
            </a:extLst>
          </p:cNvPr>
          <p:cNvSpPr/>
          <p:nvPr/>
        </p:nvSpPr>
        <p:spPr>
          <a:xfrm>
            <a:off x="4789819" y="4099390"/>
            <a:ext cx="4189796" cy="353943"/>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4	to (followed by an infinitive form)</a:t>
            </a:r>
            <a:endParaRPr lang="zh-TW" altLang="en-US" sz="1700" b="1" dirty="0">
              <a:solidFill>
                <a:srgbClr val="FF0066"/>
              </a:solidFill>
              <a:latin typeface="Segoe Print" panose="02000600000000000000" pitchFamily="2" charset="0"/>
            </a:endParaRPr>
          </a:p>
        </p:txBody>
      </p:sp>
      <p:sp>
        <p:nvSpPr>
          <p:cNvPr id="25" name="矩形 24">
            <a:extLst>
              <a:ext uri="{FF2B5EF4-FFF2-40B4-BE49-F238E27FC236}">
                <a16:creationId xmlns="" xmlns:a16="http://schemas.microsoft.com/office/drawing/2014/main" id="{2DD6B433-CEE0-4FDA-9CC5-04AEECBC174A}"/>
              </a:ext>
            </a:extLst>
          </p:cNvPr>
          <p:cNvSpPr/>
          <p:nvPr/>
        </p:nvSpPr>
        <p:spPr>
          <a:xfrm>
            <a:off x="4691819" y="4458984"/>
            <a:ext cx="4452181" cy="353943"/>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5	(followed by a clause with a modal)</a:t>
            </a:r>
            <a:endParaRPr lang="zh-TW" altLang="en-US" sz="1700" b="1" dirty="0">
              <a:solidFill>
                <a:srgbClr val="FF0066"/>
              </a:solidFill>
              <a:latin typeface="Segoe Print" panose="02000600000000000000" pitchFamily="2" charset="0"/>
            </a:endParaRPr>
          </a:p>
        </p:txBody>
      </p:sp>
      <p:sp>
        <p:nvSpPr>
          <p:cNvPr id="26" name="矩形 25">
            <a:extLst>
              <a:ext uri="{FF2B5EF4-FFF2-40B4-BE49-F238E27FC236}">
                <a16:creationId xmlns="" xmlns:a16="http://schemas.microsoft.com/office/drawing/2014/main" id="{2DD6B433-CEE0-4FDA-9CC5-04AEECBC174A}"/>
              </a:ext>
            </a:extLst>
          </p:cNvPr>
          <p:cNvSpPr/>
          <p:nvPr/>
        </p:nvSpPr>
        <p:spPr>
          <a:xfrm>
            <a:off x="4648644" y="4849402"/>
            <a:ext cx="3971280"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6	(followed by an infinitive form)</a:t>
            </a:r>
            <a:endParaRPr lang="zh-TW" altLang="en-US" sz="1700" b="1" dirty="0">
              <a:solidFill>
                <a:srgbClr val="FF0066"/>
              </a:solidFill>
              <a:latin typeface="Segoe Print" panose="02000600000000000000" pitchFamily="2" charset="0"/>
            </a:endParaRPr>
          </a:p>
        </p:txBody>
      </p:sp>
      <p:sp>
        <p:nvSpPr>
          <p:cNvPr id="28" name="矩形 27">
            <a:extLst>
              <a:ext uri="{FF2B5EF4-FFF2-40B4-BE49-F238E27FC236}">
                <a16:creationId xmlns="" xmlns:a16="http://schemas.microsoft.com/office/drawing/2014/main" id="{2DD6B433-CEE0-4FDA-9CC5-04AEECBC174A}"/>
              </a:ext>
            </a:extLst>
          </p:cNvPr>
          <p:cNvSpPr/>
          <p:nvPr/>
        </p:nvSpPr>
        <p:spPr>
          <a:xfrm>
            <a:off x="4868424" y="5260369"/>
            <a:ext cx="3971280"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7	(followed by an infinitive form)</a:t>
            </a:r>
            <a:endParaRPr lang="zh-TW" altLang="en-US" sz="1700" b="1" dirty="0">
              <a:solidFill>
                <a:srgbClr val="FF0066"/>
              </a:solidFill>
              <a:latin typeface="Segoe Print" panose="02000600000000000000" pitchFamily="2" charset="0"/>
            </a:endParaRPr>
          </a:p>
        </p:txBody>
      </p:sp>
      <p:sp>
        <p:nvSpPr>
          <p:cNvPr id="29" name="矩形: 圓角 37">
            <a:extLst>
              <a:ext uri="{FF2B5EF4-FFF2-40B4-BE49-F238E27FC236}">
                <a16:creationId xmlns="" xmlns:a16="http://schemas.microsoft.com/office/drawing/2014/main" id="{F4C0DD3C-8A22-4B21-A2EB-99E91128B711}"/>
              </a:ext>
            </a:extLst>
          </p:cNvPr>
          <p:cNvSpPr/>
          <p:nvPr/>
        </p:nvSpPr>
        <p:spPr>
          <a:xfrm>
            <a:off x="3710317" y="3139128"/>
            <a:ext cx="347975"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0" name="矩形: 圓角 37">
            <a:extLst>
              <a:ext uri="{FF2B5EF4-FFF2-40B4-BE49-F238E27FC236}">
                <a16:creationId xmlns="" xmlns:a16="http://schemas.microsoft.com/office/drawing/2014/main" id="{F4C0DD3C-8A22-4B21-A2EB-99E91128B711}"/>
              </a:ext>
            </a:extLst>
          </p:cNvPr>
          <p:cNvSpPr/>
          <p:nvPr/>
        </p:nvSpPr>
        <p:spPr>
          <a:xfrm>
            <a:off x="3081881" y="3517559"/>
            <a:ext cx="347975"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1" name="矩形: 圓角 37">
            <a:extLst>
              <a:ext uri="{FF2B5EF4-FFF2-40B4-BE49-F238E27FC236}">
                <a16:creationId xmlns="" xmlns:a16="http://schemas.microsoft.com/office/drawing/2014/main" id="{F4C0DD3C-8A22-4B21-A2EB-99E91128B711}"/>
              </a:ext>
            </a:extLst>
          </p:cNvPr>
          <p:cNvSpPr/>
          <p:nvPr/>
        </p:nvSpPr>
        <p:spPr>
          <a:xfrm>
            <a:off x="3295926" y="3906265"/>
            <a:ext cx="347975"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2" name="矩形: 圓角 37">
            <a:extLst>
              <a:ext uri="{FF2B5EF4-FFF2-40B4-BE49-F238E27FC236}">
                <a16:creationId xmlns="" xmlns:a16="http://schemas.microsoft.com/office/drawing/2014/main" id="{F4C0DD3C-8A22-4B21-A2EB-99E91128B711}"/>
              </a:ext>
            </a:extLst>
          </p:cNvPr>
          <p:cNvSpPr/>
          <p:nvPr/>
        </p:nvSpPr>
        <p:spPr>
          <a:xfrm>
            <a:off x="4547661" y="4274422"/>
            <a:ext cx="347975"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3" name="矩形: 圓角 37">
            <a:extLst>
              <a:ext uri="{FF2B5EF4-FFF2-40B4-BE49-F238E27FC236}">
                <a16:creationId xmlns="" xmlns:a16="http://schemas.microsoft.com/office/drawing/2014/main" id="{F4C0DD3C-8A22-4B21-A2EB-99E91128B711}"/>
              </a:ext>
            </a:extLst>
          </p:cNvPr>
          <p:cNvSpPr/>
          <p:nvPr/>
        </p:nvSpPr>
        <p:spPr>
          <a:xfrm>
            <a:off x="2974003" y="4663129"/>
            <a:ext cx="79661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4" name="矩形: 圓角 37">
            <a:extLst>
              <a:ext uri="{FF2B5EF4-FFF2-40B4-BE49-F238E27FC236}">
                <a16:creationId xmlns="" xmlns:a16="http://schemas.microsoft.com/office/drawing/2014/main" id="{F4C0DD3C-8A22-4B21-A2EB-99E91128B711}"/>
              </a:ext>
            </a:extLst>
          </p:cNvPr>
          <p:cNvSpPr/>
          <p:nvPr/>
        </p:nvSpPr>
        <p:spPr>
          <a:xfrm>
            <a:off x="4266834" y="5051834"/>
            <a:ext cx="34626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5" name="矩形: 圓角 37">
            <a:extLst>
              <a:ext uri="{FF2B5EF4-FFF2-40B4-BE49-F238E27FC236}">
                <a16:creationId xmlns="" xmlns:a16="http://schemas.microsoft.com/office/drawing/2014/main" id="{F4C0DD3C-8A22-4B21-A2EB-99E91128B711}"/>
              </a:ext>
            </a:extLst>
          </p:cNvPr>
          <p:cNvSpPr/>
          <p:nvPr/>
        </p:nvSpPr>
        <p:spPr>
          <a:xfrm>
            <a:off x="4634991" y="5430265"/>
            <a:ext cx="34626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6" name="矩形 35">
            <a:extLst>
              <a:ext uri="{FF2B5EF4-FFF2-40B4-BE49-F238E27FC236}">
                <a16:creationId xmlns="" xmlns:a16="http://schemas.microsoft.com/office/drawing/2014/main" id="{2DD6B433-CEE0-4FDA-9CC5-04AEECBC174A}"/>
              </a:ext>
            </a:extLst>
          </p:cNvPr>
          <p:cNvSpPr/>
          <p:nvPr/>
        </p:nvSpPr>
        <p:spPr>
          <a:xfrm>
            <a:off x="4559653" y="6018550"/>
            <a:ext cx="4452181"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8	(followed by a clause with a modal)</a:t>
            </a:r>
            <a:endParaRPr lang="zh-TW" altLang="en-US" sz="1700" b="1" dirty="0">
              <a:solidFill>
                <a:srgbClr val="FF0066"/>
              </a:solidFill>
              <a:latin typeface="Segoe Print" panose="02000600000000000000" pitchFamily="2" charset="0"/>
            </a:endParaRPr>
          </a:p>
        </p:txBody>
      </p:sp>
      <p:sp>
        <p:nvSpPr>
          <p:cNvPr id="37" name="矩形: 圓角 37">
            <a:extLst>
              <a:ext uri="{FF2B5EF4-FFF2-40B4-BE49-F238E27FC236}">
                <a16:creationId xmlns="" xmlns:a16="http://schemas.microsoft.com/office/drawing/2014/main" id="{F4C0DD3C-8A22-4B21-A2EB-99E91128B711}"/>
              </a:ext>
            </a:extLst>
          </p:cNvPr>
          <p:cNvSpPr/>
          <p:nvPr/>
        </p:nvSpPr>
        <p:spPr>
          <a:xfrm>
            <a:off x="3729154" y="5829245"/>
            <a:ext cx="76065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 xmlns:p14="http://schemas.microsoft.com/office/powerpoint/2010/main"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left)">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left)">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wipe(left)">
                                      <p:cBhvr>
                                        <p:cTn id="82" dur="500"/>
                                        <p:tgtEl>
                                          <p:spTgt spid="3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P spid="22" grpId="0"/>
      <p:bldP spid="23" grpId="0"/>
      <p:bldP spid="24" grpId="0"/>
      <p:bldP spid="25" grpId="0"/>
      <p:bldP spid="26" grpId="0"/>
      <p:bldP spid="28" grpId="0"/>
      <p:bldP spid="29" grpId="0" animBg="1"/>
      <p:bldP spid="30" grpId="0" animBg="1"/>
      <p:bldP spid="31" grpId="0" animBg="1"/>
      <p:bldP spid="32" grpId="0" animBg="1"/>
      <p:bldP spid="33" grpId="0" animBg="1"/>
      <p:bldP spid="34" grpId="0" animBg="1"/>
      <p:bldP spid="35" grpId="0" animBg="1"/>
      <p:bldP spid="36" grpId="0"/>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dirty="0">
                <a:latin typeface="Calibri" panose="020F0502020204030204" pitchFamily="34" charset="0"/>
                <a:cs typeface="Calibri" panose="020F0502020204030204" pitchFamily="34" charset="0"/>
              </a:rPr>
              <a:t>Match the beginnings of the sentences (1–6) with the endings (a–f). Then complete the sentences with </a:t>
            </a:r>
            <a:r>
              <a:rPr lang="en-US" altLang="zh-TW" sz="2000" i="1" dirty="0">
                <a:latin typeface="Calibri" panose="020F0502020204030204" pitchFamily="34" charset="0"/>
                <a:cs typeface="Calibri" panose="020F0502020204030204" pitchFamily="34" charset="0"/>
              </a:rPr>
              <a:t>to, for </a:t>
            </a:r>
            <a:r>
              <a:rPr lang="en-US" altLang="zh-TW" sz="2000" dirty="0">
                <a:latin typeface="Calibri" panose="020F0502020204030204" pitchFamily="34" charset="0"/>
                <a:cs typeface="Calibri" panose="020F0502020204030204" pitchFamily="34" charset="0"/>
              </a:rPr>
              <a:t>or </a:t>
            </a:r>
            <a:r>
              <a:rPr lang="en-US" altLang="zh-TW" sz="2000" i="1" dirty="0">
                <a:latin typeface="Calibri" panose="020F0502020204030204" pitchFamily="34" charset="0"/>
                <a:cs typeface="Calibri" panose="020F0502020204030204" pitchFamily="34" charset="0"/>
              </a:rPr>
              <a:t>so that.</a:t>
            </a:r>
            <a:endParaRPr lang="zh-TW" altLang="en-US" sz="2000" i="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 xmlns:a16="http://schemas.microsoft.com/office/drawing/2014/main" id="{902F835B-7BB6-4CC8-91C7-B30517CF8283}"/>
              </a:ext>
            </a:extLst>
          </p:cNvPr>
          <p:cNvSpPr/>
          <p:nvPr/>
        </p:nvSpPr>
        <p:spPr>
          <a:xfrm>
            <a:off x="697294" y="3662619"/>
            <a:ext cx="8106475" cy="2554545"/>
          </a:xfrm>
          <a:prstGeom prst="rect">
            <a:avLst/>
          </a:prstGeom>
        </p:spPr>
        <p:txBody>
          <a:bodyPr wrap="square">
            <a:spAutoFit/>
          </a:bodyPr>
          <a:lstStyle/>
          <a:p>
            <a:pPr marL="363538" indent="-363538"/>
            <a:r>
              <a:rPr lang="en-US" altLang="zh-TW" sz="2000" dirty="0">
                <a:latin typeface="Calibri" panose="020F0502020204030204" pitchFamily="34" charset="0"/>
              </a:rPr>
              <a:t>a 	</a:t>
            </a:r>
            <a:r>
              <a:rPr lang="en-US" altLang="zh-TW" sz="2000" dirty="0" err="1">
                <a:latin typeface="Calibri" panose="020F0502020204030204" pitchFamily="34" charset="0"/>
              </a:rPr>
              <a:t>a</a:t>
            </a:r>
            <a:r>
              <a:rPr lang="en-US" altLang="zh-TW" sz="2000" dirty="0">
                <a:latin typeface="Calibri" panose="020F0502020204030204" pitchFamily="34" charset="0"/>
              </a:rPr>
              <a:t> coffee after class?</a:t>
            </a:r>
          </a:p>
          <a:p>
            <a:pPr marL="363538" indent="-363538"/>
            <a:r>
              <a:rPr lang="en-US" altLang="zh-TW" sz="2000" dirty="0">
                <a:latin typeface="Calibri" panose="020F0502020204030204" pitchFamily="34" charset="0"/>
              </a:rPr>
              <a:t>b 	ask my advice about his course.</a:t>
            </a:r>
          </a:p>
          <a:p>
            <a:pPr marL="363538" indent="-363538"/>
            <a:r>
              <a:rPr lang="en-US" altLang="zh-TW" sz="2000" dirty="0">
                <a:latin typeface="Calibri" panose="020F0502020204030204" pitchFamily="34" charset="0"/>
              </a:rPr>
              <a:t>c 	help me remember it.</a:t>
            </a:r>
          </a:p>
          <a:p>
            <a:pPr marL="363538" indent="-363538"/>
            <a:r>
              <a:rPr lang="en-US" altLang="zh-TW" sz="2000" dirty="0">
                <a:latin typeface="Calibri" panose="020F0502020204030204" pitchFamily="34" charset="0"/>
              </a:rPr>
              <a:t>d 	I can enjoy travelling more.</a:t>
            </a:r>
          </a:p>
          <a:p>
            <a:pPr marL="363538" indent="-363538"/>
            <a:r>
              <a:rPr lang="en-US" altLang="zh-TW" sz="2000" dirty="0">
                <a:latin typeface="Calibri" panose="020F0502020204030204" pitchFamily="34" charset="0"/>
              </a:rPr>
              <a:t>e 	keep my passwords in.</a:t>
            </a:r>
          </a:p>
          <a:p>
            <a:pPr marL="363538" indent="-363538"/>
            <a:r>
              <a:rPr lang="en-US" altLang="zh-TW" sz="2000" dirty="0">
                <a:latin typeface="Calibri" panose="020F0502020204030204" pitchFamily="34" charset="0"/>
              </a:rPr>
              <a:t>f 	speak Italian on your trip?</a:t>
            </a:r>
          </a:p>
          <a:p>
            <a:pPr marL="363538" indent="-363538"/>
            <a:r>
              <a:rPr lang="en-US" altLang="zh-TW" sz="2000" dirty="0">
                <a:latin typeface="Calibri" panose="020F0502020204030204" pitchFamily="34" charset="0"/>
              </a:rPr>
              <a:t>g 	we can study on the bus.</a:t>
            </a:r>
          </a:p>
          <a:p>
            <a:pPr marL="363538" indent="-363538"/>
            <a:r>
              <a:rPr lang="en-US" altLang="zh-TW" sz="2000" dirty="0">
                <a:latin typeface="Calibri" panose="020F0502020204030204" pitchFamily="34" charset="0"/>
              </a:rPr>
              <a:t>h 	work or on holiday?</a:t>
            </a:r>
            <a:endParaRPr lang="zh-TW" altLang="en-US" sz="2000" dirty="0">
              <a:latin typeface="Calibri" panose="020F0502020204030204" pitchFamily="34" charset="0"/>
            </a:endParaRPr>
          </a:p>
        </p:txBody>
      </p:sp>
      <p:sp>
        <p:nvSpPr>
          <p:cNvPr id="21" name="矩形 20">
            <a:extLst>
              <a:ext uri="{FF2B5EF4-FFF2-40B4-BE49-F238E27FC236}">
                <a16:creationId xmlns="" xmlns:a16="http://schemas.microsoft.com/office/drawing/2014/main" id="{902F835B-7BB6-4CC8-91C7-B30517CF8283}"/>
              </a:ext>
            </a:extLst>
          </p:cNvPr>
          <p:cNvSpPr/>
          <p:nvPr/>
        </p:nvSpPr>
        <p:spPr>
          <a:xfrm>
            <a:off x="668111" y="1075061"/>
            <a:ext cx="8106475" cy="2554545"/>
          </a:xfrm>
          <a:prstGeom prst="rect">
            <a:avLst/>
          </a:prstGeom>
        </p:spPr>
        <p:txBody>
          <a:bodyPr wrap="square">
            <a:spAutoFit/>
          </a:bodyPr>
          <a:lstStyle/>
          <a:p>
            <a:pPr marL="363538" indent="-363538"/>
            <a:r>
              <a:rPr lang="en-US" altLang="zh-TW" sz="2000" dirty="0">
                <a:latin typeface="Calibri" panose="020F0502020204030204" pitchFamily="34" charset="0"/>
              </a:rPr>
              <a:t>1 	I want to learn another language</a:t>
            </a:r>
          </a:p>
          <a:p>
            <a:pPr marL="363538" indent="-363538"/>
            <a:r>
              <a:rPr lang="en-US" altLang="zh-TW" sz="2000" dirty="0">
                <a:latin typeface="Calibri" panose="020F0502020204030204" pitchFamily="34" charset="0"/>
              </a:rPr>
              <a:t>2 	My friend called me</a:t>
            </a:r>
          </a:p>
          <a:p>
            <a:pPr marL="363538" indent="-363538"/>
            <a:r>
              <a:rPr lang="en-US" altLang="zh-TW" sz="2000" dirty="0">
                <a:latin typeface="Calibri" panose="020F0502020204030204" pitchFamily="34" charset="0"/>
              </a:rPr>
              <a:t>3 	I write everything down</a:t>
            </a:r>
          </a:p>
          <a:p>
            <a:pPr marL="363538" indent="-363538"/>
            <a:r>
              <a:rPr lang="en-US" altLang="zh-TW" sz="2000" dirty="0">
                <a:latin typeface="Calibri" panose="020F0502020204030204" pitchFamily="34" charset="0"/>
              </a:rPr>
              <a:t>4 	We download the homework to our phones</a:t>
            </a:r>
          </a:p>
          <a:p>
            <a:pPr marL="363538" indent="-363538"/>
            <a:r>
              <a:rPr lang="en-US" altLang="zh-TW" sz="2000" dirty="0">
                <a:latin typeface="Calibri" panose="020F0502020204030204" pitchFamily="34" charset="0"/>
              </a:rPr>
              <a:t>5 	Are you going to London</a:t>
            </a:r>
          </a:p>
          <a:p>
            <a:pPr marL="363538" indent="-363538"/>
            <a:r>
              <a:rPr lang="en-US" altLang="zh-TW" sz="2000" dirty="0">
                <a:latin typeface="Calibri" panose="020F0502020204030204" pitchFamily="34" charset="0"/>
              </a:rPr>
              <a:t>6 	This notebook is</a:t>
            </a:r>
          </a:p>
          <a:p>
            <a:pPr marL="363538" indent="-363538"/>
            <a:r>
              <a:rPr lang="en-US" altLang="zh-TW" sz="2000" dirty="0">
                <a:latin typeface="Calibri" panose="020F0502020204030204" pitchFamily="34" charset="0"/>
              </a:rPr>
              <a:t>7 	Would you like to meet</a:t>
            </a:r>
          </a:p>
          <a:p>
            <a:pPr marL="363538" indent="-363538"/>
            <a:r>
              <a:rPr lang="en-US" altLang="zh-TW" sz="2000" dirty="0">
                <a:latin typeface="Calibri" panose="020F0502020204030204" pitchFamily="34" charset="0"/>
              </a:rPr>
              <a:t>8 	Did you get much chance</a:t>
            </a:r>
            <a:endParaRPr lang="zh-TW" altLang="en-US" sz="2000" dirty="0">
              <a:latin typeface="Calibri" panose="020F0502020204030204" pitchFamily="34" charset="0"/>
            </a:endParaRPr>
          </a:p>
        </p:txBody>
      </p:sp>
      <p:sp>
        <p:nvSpPr>
          <p:cNvPr id="22" name="矩形 21"/>
          <p:cNvSpPr/>
          <p:nvPr/>
        </p:nvSpPr>
        <p:spPr>
          <a:xfrm>
            <a:off x="4357992" y="2372239"/>
            <a:ext cx="4572000" cy="3493264"/>
          </a:xfrm>
          <a:prstGeom prst="rect">
            <a:avLst/>
          </a:prstGeom>
        </p:spPr>
        <p:txBody>
          <a:bodyPr>
            <a:spAutoFit/>
          </a:bodyPr>
          <a:lstStyle/>
          <a:p>
            <a:pPr marL="360363" indent="-360363"/>
            <a:r>
              <a:rPr lang="en-US" altLang="zh-TW" sz="1700" b="1" dirty="0">
                <a:solidFill>
                  <a:srgbClr val="FF0066"/>
                </a:solidFill>
                <a:latin typeface="Segoe Print" panose="02000600000000000000" pitchFamily="2" charset="0"/>
              </a:rPr>
              <a:t>3	I write everything down </a:t>
            </a:r>
            <a:r>
              <a:rPr lang="en-US" altLang="zh-TW" sz="1700" b="1" u="sng" dirty="0">
                <a:solidFill>
                  <a:srgbClr val="FF0066"/>
                </a:solidFill>
                <a:latin typeface="Segoe Print" panose="02000600000000000000" pitchFamily="2" charset="0"/>
              </a:rPr>
              <a:t>to</a:t>
            </a:r>
            <a:r>
              <a:rPr lang="en-US" altLang="zh-TW" sz="1700" b="1" dirty="0">
                <a:solidFill>
                  <a:srgbClr val="FF0066"/>
                </a:solidFill>
                <a:latin typeface="Segoe Print" panose="02000600000000000000" pitchFamily="2" charset="0"/>
              </a:rPr>
              <a:t> help me remember it.</a:t>
            </a:r>
          </a:p>
          <a:p>
            <a:pPr marL="360363" indent="-360363"/>
            <a:r>
              <a:rPr lang="en-US" altLang="zh-TW" sz="1700" b="1" dirty="0">
                <a:solidFill>
                  <a:srgbClr val="FF0066"/>
                </a:solidFill>
                <a:latin typeface="Segoe Print" panose="02000600000000000000" pitchFamily="2" charset="0"/>
              </a:rPr>
              <a:t>4 	We download the homework to our phones </a:t>
            </a:r>
            <a:r>
              <a:rPr lang="en-US" altLang="zh-TW" sz="1700" b="1" u="sng" dirty="0">
                <a:solidFill>
                  <a:srgbClr val="FF0066"/>
                </a:solidFill>
                <a:latin typeface="Segoe Print" panose="02000600000000000000" pitchFamily="2" charset="0"/>
              </a:rPr>
              <a:t>so that </a:t>
            </a:r>
            <a:r>
              <a:rPr lang="en-US" altLang="zh-TW" sz="1700" b="1" dirty="0">
                <a:solidFill>
                  <a:srgbClr val="FF0066"/>
                </a:solidFill>
                <a:latin typeface="Segoe Print" panose="02000600000000000000" pitchFamily="2" charset="0"/>
              </a:rPr>
              <a:t>we can study on the bus.</a:t>
            </a:r>
          </a:p>
          <a:p>
            <a:pPr marL="360363" indent="-360363"/>
            <a:r>
              <a:rPr lang="en-US" altLang="zh-TW" sz="1700" b="1" dirty="0">
                <a:solidFill>
                  <a:srgbClr val="FF0066"/>
                </a:solidFill>
                <a:latin typeface="Segoe Print" panose="02000600000000000000" pitchFamily="2" charset="0"/>
              </a:rPr>
              <a:t>5 	Are you going to London </a:t>
            </a:r>
            <a:r>
              <a:rPr lang="en-US" altLang="zh-TW" sz="1700" b="1" u="sng" dirty="0">
                <a:solidFill>
                  <a:srgbClr val="FF0066"/>
                </a:solidFill>
                <a:latin typeface="Segoe Print" panose="02000600000000000000" pitchFamily="2" charset="0"/>
              </a:rPr>
              <a:t>for</a:t>
            </a:r>
            <a:r>
              <a:rPr lang="en-US" altLang="zh-TW" sz="1700" b="1" dirty="0">
                <a:solidFill>
                  <a:srgbClr val="FF0066"/>
                </a:solidFill>
                <a:latin typeface="Segoe Print" panose="02000600000000000000" pitchFamily="2" charset="0"/>
              </a:rPr>
              <a:t> work or on holiday?</a:t>
            </a:r>
          </a:p>
          <a:p>
            <a:pPr marL="360363" indent="-360363"/>
            <a:r>
              <a:rPr lang="en-US" altLang="zh-TW" sz="1700" b="1" dirty="0">
                <a:solidFill>
                  <a:srgbClr val="FF0066"/>
                </a:solidFill>
                <a:latin typeface="Segoe Print" panose="02000600000000000000" pitchFamily="2" charset="0"/>
              </a:rPr>
              <a:t>6 	This notebook is </a:t>
            </a:r>
            <a:r>
              <a:rPr lang="en-US" altLang="zh-TW" sz="1700" b="1" u="sng" dirty="0">
                <a:solidFill>
                  <a:srgbClr val="FF0066"/>
                </a:solidFill>
                <a:latin typeface="Segoe Print" panose="02000600000000000000" pitchFamily="2" charset="0"/>
              </a:rPr>
              <a:t>to</a:t>
            </a:r>
            <a:r>
              <a:rPr lang="en-US" altLang="zh-TW" sz="1700" b="1" dirty="0">
                <a:solidFill>
                  <a:srgbClr val="FF0066"/>
                </a:solidFill>
                <a:latin typeface="Segoe Print" panose="02000600000000000000" pitchFamily="2" charset="0"/>
              </a:rPr>
              <a:t> keep my passwords in.</a:t>
            </a:r>
          </a:p>
          <a:p>
            <a:pPr marL="360363" indent="-360363"/>
            <a:r>
              <a:rPr lang="en-US" altLang="zh-TW" sz="1700" b="1" dirty="0">
                <a:solidFill>
                  <a:srgbClr val="FF0066"/>
                </a:solidFill>
                <a:latin typeface="Segoe Print" panose="02000600000000000000" pitchFamily="2" charset="0"/>
              </a:rPr>
              <a:t>7 	Would you like to meet </a:t>
            </a:r>
            <a:r>
              <a:rPr lang="en-US" altLang="zh-TW" sz="1700" b="1" u="sng" dirty="0">
                <a:solidFill>
                  <a:srgbClr val="FF0066"/>
                </a:solidFill>
                <a:latin typeface="Segoe Print" panose="02000600000000000000" pitchFamily="2" charset="0"/>
              </a:rPr>
              <a:t>for</a:t>
            </a:r>
            <a:r>
              <a:rPr lang="en-US" altLang="zh-TW" sz="1700" b="1" dirty="0">
                <a:solidFill>
                  <a:srgbClr val="FF0066"/>
                </a:solidFill>
                <a:latin typeface="Segoe Print" panose="02000600000000000000" pitchFamily="2" charset="0"/>
              </a:rPr>
              <a:t> a coffee after class?</a:t>
            </a:r>
          </a:p>
          <a:p>
            <a:pPr marL="360363" indent="-360363"/>
            <a:r>
              <a:rPr lang="en-US" altLang="zh-TW" sz="1700" b="1" dirty="0">
                <a:solidFill>
                  <a:srgbClr val="FF0066"/>
                </a:solidFill>
                <a:latin typeface="Segoe Print" panose="02000600000000000000" pitchFamily="2" charset="0"/>
              </a:rPr>
              <a:t>8	Did you get much chance </a:t>
            </a:r>
            <a:r>
              <a:rPr lang="en-US" altLang="zh-TW" sz="1700" b="1" u="sng" dirty="0">
                <a:solidFill>
                  <a:srgbClr val="FF0066"/>
                </a:solidFill>
                <a:latin typeface="Segoe Print" panose="02000600000000000000" pitchFamily="2" charset="0"/>
              </a:rPr>
              <a:t>to</a:t>
            </a:r>
            <a:r>
              <a:rPr lang="en-US" altLang="zh-TW" sz="1700" b="1" dirty="0">
                <a:solidFill>
                  <a:srgbClr val="FF0066"/>
                </a:solidFill>
                <a:latin typeface="Segoe Print" panose="02000600000000000000" pitchFamily="2" charset="0"/>
              </a:rPr>
              <a:t> speak Italian on your trip?</a:t>
            </a:r>
            <a:endParaRPr lang="zh-TW" altLang="en-US" sz="1700" b="1" dirty="0">
              <a:solidFill>
                <a:srgbClr val="FF0066"/>
              </a:solidFill>
              <a:latin typeface="Segoe Print" panose="02000600000000000000" pitchFamily="2" charset="0"/>
            </a:endParaRPr>
          </a:p>
        </p:txBody>
      </p:sp>
      <p:sp>
        <p:nvSpPr>
          <p:cNvPr id="23" name="矩形 22">
            <a:extLst>
              <a:ext uri="{FF2B5EF4-FFF2-40B4-BE49-F238E27FC236}">
                <a16:creationId xmlns="" xmlns:a16="http://schemas.microsoft.com/office/drawing/2014/main" id="{D59658CA-1395-4707-9E0F-B2F1A169C50C}"/>
              </a:ext>
            </a:extLst>
          </p:cNvPr>
          <p:cNvSpPr/>
          <p:nvPr/>
        </p:nvSpPr>
        <p:spPr>
          <a:xfrm>
            <a:off x="454340" y="1096539"/>
            <a:ext cx="419680" cy="2554545"/>
          </a:xfrm>
          <a:prstGeom prst="rect">
            <a:avLst/>
          </a:prstGeom>
        </p:spPr>
        <p:txBody>
          <a:bodyPr wrap="square">
            <a:spAutoFit/>
          </a:bodyPr>
          <a:lstStyle/>
          <a:p>
            <a:pPr marL="358775" indent="-358775">
              <a:lnSpc>
                <a:spcPts val="2400"/>
              </a:lnSpc>
            </a:pPr>
            <a:r>
              <a:rPr lang="en-US" altLang="zh-TW" b="1" dirty="0">
                <a:solidFill>
                  <a:srgbClr val="FF0066"/>
                </a:solidFill>
                <a:latin typeface="Segoe Print" panose="02000600000000000000" pitchFamily="2" charset="0"/>
              </a:rPr>
              <a:t>d</a:t>
            </a:r>
          </a:p>
          <a:p>
            <a:pPr marL="358775" indent="-358775">
              <a:lnSpc>
                <a:spcPts val="2400"/>
              </a:lnSpc>
            </a:pPr>
            <a:r>
              <a:rPr lang="en-US" altLang="zh-TW" b="1" dirty="0">
                <a:solidFill>
                  <a:srgbClr val="FF0066"/>
                </a:solidFill>
                <a:latin typeface="Segoe Print" panose="02000600000000000000" pitchFamily="2" charset="0"/>
              </a:rPr>
              <a:t>b</a:t>
            </a:r>
          </a:p>
          <a:p>
            <a:pPr marL="358775" indent="-358775">
              <a:lnSpc>
                <a:spcPts val="2400"/>
              </a:lnSpc>
            </a:pPr>
            <a:r>
              <a:rPr lang="en-US" altLang="zh-TW" b="1" dirty="0">
                <a:solidFill>
                  <a:srgbClr val="FF0066"/>
                </a:solidFill>
                <a:latin typeface="Segoe Print" panose="02000600000000000000" pitchFamily="2" charset="0"/>
              </a:rPr>
              <a:t>c</a:t>
            </a:r>
          </a:p>
          <a:p>
            <a:pPr marL="358775" indent="-358775">
              <a:lnSpc>
                <a:spcPts val="2400"/>
              </a:lnSpc>
            </a:pPr>
            <a:r>
              <a:rPr lang="en-US" altLang="zh-TW" b="1" dirty="0">
                <a:solidFill>
                  <a:srgbClr val="FF0066"/>
                </a:solidFill>
                <a:latin typeface="Segoe Print" panose="02000600000000000000" pitchFamily="2" charset="0"/>
              </a:rPr>
              <a:t>g</a:t>
            </a:r>
          </a:p>
          <a:p>
            <a:pPr marL="358775" indent="-358775">
              <a:lnSpc>
                <a:spcPts val="2400"/>
              </a:lnSpc>
            </a:pPr>
            <a:r>
              <a:rPr lang="en-US" altLang="zh-TW" b="1" dirty="0">
                <a:solidFill>
                  <a:srgbClr val="FF0066"/>
                </a:solidFill>
                <a:latin typeface="Segoe Print" panose="02000600000000000000" pitchFamily="2" charset="0"/>
              </a:rPr>
              <a:t>h</a:t>
            </a:r>
          </a:p>
          <a:p>
            <a:pPr marL="358775" indent="-358775">
              <a:lnSpc>
                <a:spcPts val="2400"/>
              </a:lnSpc>
            </a:pPr>
            <a:r>
              <a:rPr lang="en-US" altLang="zh-TW" b="1" dirty="0">
                <a:solidFill>
                  <a:srgbClr val="FF0066"/>
                </a:solidFill>
                <a:latin typeface="Segoe Print" panose="02000600000000000000" pitchFamily="2" charset="0"/>
              </a:rPr>
              <a:t>e</a:t>
            </a:r>
          </a:p>
          <a:p>
            <a:pPr marL="358775" indent="-358775">
              <a:lnSpc>
                <a:spcPts val="2400"/>
              </a:lnSpc>
            </a:pPr>
            <a:r>
              <a:rPr lang="en-US" altLang="zh-TW" b="1" dirty="0">
                <a:solidFill>
                  <a:srgbClr val="FF0066"/>
                </a:solidFill>
                <a:latin typeface="Segoe Print" panose="02000600000000000000" pitchFamily="2" charset="0"/>
              </a:rPr>
              <a:t>a</a:t>
            </a:r>
          </a:p>
          <a:p>
            <a:pPr marL="358775" indent="-358775">
              <a:lnSpc>
                <a:spcPts val="2400"/>
              </a:lnSpc>
            </a:pPr>
            <a:r>
              <a:rPr lang="en-US" altLang="zh-TW" b="1" dirty="0">
                <a:solidFill>
                  <a:srgbClr val="FF0066"/>
                </a:solidFill>
                <a:latin typeface="Segoe Print" panose="02000600000000000000" pitchFamily="2" charset="0"/>
              </a:rPr>
              <a:t>f</a:t>
            </a:r>
          </a:p>
        </p:txBody>
      </p:sp>
      <p:sp>
        <p:nvSpPr>
          <p:cNvPr id="24" name="矩形 23"/>
          <p:cNvSpPr/>
          <p:nvPr/>
        </p:nvSpPr>
        <p:spPr>
          <a:xfrm>
            <a:off x="4416357" y="917112"/>
            <a:ext cx="4572000" cy="615553"/>
          </a:xfrm>
          <a:prstGeom prst="rect">
            <a:avLst/>
          </a:prstGeom>
        </p:spPr>
        <p:txBody>
          <a:bodyPr>
            <a:spAutoFit/>
          </a:bodyPr>
          <a:lstStyle/>
          <a:p>
            <a:pPr marL="360363" indent="-720725"/>
            <a:r>
              <a:rPr lang="en-US" altLang="zh-TW" sz="1700" b="1" dirty="0">
                <a:solidFill>
                  <a:srgbClr val="FF0066"/>
                </a:solidFill>
                <a:latin typeface="Segoe Print" panose="02000600000000000000" pitchFamily="2" charset="0"/>
              </a:rPr>
              <a:t>1 	I want to learn another language </a:t>
            </a:r>
            <a:r>
              <a:rPr lang="en-US" altLang="zh-TW" sz="1700" b="1" u="sng" dirty="0">
                <a:solidFill>
                  <a:srgbClr val="FF0066"/>
                </a:solidFill>
                <a:latin typeface="Segoe Print" panose="02000600000000000000" pitchFamily="2" charset="0"/>
              </a:rPr>
              <a:t>so that</a:t>
            </a:r>
            <a:r>
              <a:rPr lang="en-US" altLang="zh-TW" sz="1700" b="1" dirty="0">
                <a:solidFill>
                  <a:srgbClr val="FF0066"/>
                </a:solidFill>
                <a:latin typeface="Segoe Print" panose="02000600000000000000" pitchFamily="2" charset="0"/>
              </a:rPr>
              <a:t> I can enjoy travelling more.</a:t>
            </a:r>
          </a:p>
        </p:txBody>
      </p:sp>
      <p:sp>
        <p:nvSpPr>
          <p:cNvPr id="25" name="矩形 24"/>
          <p:cNvSpPr/>
          <p:nvPr/>
        </p:nvSpPr>
        <p:spPr>
          <a:xfrm>
            <a:off x="3404680" y="1507439"/>
            <a:ext cx="5554494" cy="615553"/>
          </a:xfrm>
          <a:prstGeom prst="rect">
            <a:avLst/>
          </a:prstGeom>
        </p:spPr>
        <p:txBody>
          <a:bodyPr wrap="square">
            <a:spAutoFit/>
          </a:bodyPr>
          <a:lstStyle/>
          <a:p>
            <a:pPr marL="360363" indent="-360363">
              <a:tabLst>
                <a:tab pos="87313" algn="l"/>
              </a:tabLst>
            </a:pPr>
            <a:r>
              <a:rPr lang="en-US" altLang="zh-TW" sz="1700" b="1" dirty="0">
                <a:solidFill>
                  <a:srgbClr val="FF0066"/>
                </a:solidFill>
                <a:latin typeface="Segoe Print" panose="02000600000000000000" pitchFamily="2" charset="0"/>
              </a:rPr>
              <a:t>2 	My friend called me </a:t>
            </a:r>
            <a:r>
              <a:rPr lang="en-US" altLang="zh-TW" sz="1700" b="1" u="sng" dirty="0">
                <a:solidFill>
                  <a:srgbClr val="FF0066"/>
                </a:solidFill>
                <a:latin typeface="Segoe Print" panose="02000600000000000000" pitchFamily="2" charset="0"/>
              </a:rPr>
              <a:t>to</a:t>
            </a:r>
            <a:r>
              <a:rPr lang="en-US" altLang="zh-TW" sz="1700" b="1" dirty="0">
                <a:solidFill>
                  <a:srgbClr val="FF0066"/>
                </a:solidFill>
                <a:latin typeface="Segoe Print" panose="02000600000000000000" pitchFamily="2" charset="0"/>
              </a:rPr>
              <a:t> ask my advice about his course.</a:t>
            </a:r>
          </a:p>
        </p:txBody>
      </p:sp>
    </p:spTree>
    <p:extLst>
      <p:ext uri="{BB962C8B-B14F-4D97-AF65-F5344CB8AC3E}">
        <p14:creationId xmlns="" xmlns:p14="http://schemas.microsoft.com/office/powerpoint/2010/main" val="14755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left)">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wipe(left)">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animEffect transition="in" filter="wipe(left)">
                                      <p:cBhvr>
                                        <p:cTn id="27" dur="500"/>
                                        <p:tgtEl>
                                          <p:spTgt spid="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wipe(left)">
                                      <p:cBhvr>
                                        <p:cTn id="32" dur="500"/>
                                        <p:tgtEl>
                                          <p:spTgt spid="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
                                            <p:txEl>
                                              <p:pRg st="3" end="3"/>
                                            </p:txEl>
                                          </p:spTgt>
                                        </p:tgtEl>
                                        <p:attrNameLst>
                                          <p:attrName>style.visibility</p:attrName>
                                        </p:attrNameLst>
                                      </p:cBhvr>
                                      <p:to>
                                        <p:strVal val="visible"/>
                                      </p:to>
                                    </p:set>
                                    <p:animEffect transition="in" filter="wipe(left)">
                                      <p:cBhvr>
                                        <p:cTn id="37" dur="500"/>
                                        <p:tgtEl>
                                          <p:spTgt spid="2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wipe(left)">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3">
                                            <p:txEl>
                                              <p:pRg st="4" end="4"/>
                                            </p:txEl>
                                          </p:spTgt>
                                        </p:tgtEl>
                                        <p:attrNameLst>
                                          <p:attrName>style.visibility</p:attrName>
                                        </p:attrNameLst>
                                      </p:cBhvr>
                                      <p:to>
                                        <p:strVal val="visible"/>
                                      </p:to>
                                    </p:set>
                                    <p:animEffect transition="in" filter="wipe(left)">
                                      <p:cBhvr>
                                        <p:cTn id="47" dur="500"/>
                                        <p:tgtEl>
                                          <p:spTgt spid="2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2">
                                            <p:txEl>
                                              <p:pRg st="2" end="2"/>
                                            </p:txEl>
                                          </p:spTgt>
                                        </p:tgtEl>
                                        <p:attrNameLst>
                                          <p:attrName>style.visibility</p:attrName>
                                        </p:attrNameLst>
                                      </p:cBhvr>
                                      <p:to>
                                        <p:strVal val="visible"/>
                                      </p:to>
                                    </p:set>
                                    <p:animEffect transition="in" filter="wipe(left)">
                                      <p:cBhvr>
                                        <p:cTn id="52" dur="500"/>
                                        <p:tgtEl>
                                          <p:spTgt spid="22">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xEl>
                                              <p:pRg st="5" end="5"/>
                                            </p:txEl>
                                          </p:spTgt>
                                        </p:tgtEl>
                                        <p:attrNameLst>
                                          <p:attrName>style.visibility</p:attrName>
                                        </p:attrNameLst>
                                      </p:cBhvr>
                                      <p:to>
                                        <p:strVal val="visible"/>
                                      </p:to>
                                    </p:set>
                                    <p:animEffect transition="in" filter="wipe(left)">
                                      <p:cBhvr>
                                        <p:cTn id="57" dur="500"/>
                                        <p:tgtEl>
                                          <p:spTgt spid="23">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2">
                                            <p:txEl>
                                              <p:pRg st="3" end="3"/>
                                            </p:txEl>
                                          </p:spTgt>
                                        </p:tgtEl>
                                        <p:attrNameLst>
                                          <p:attrName>style.visibility</p:attrName>
                                        </p:attrNameLst>
                                      </p:cBhvr>
                                      <p:to>
                                        <p:strVal val="visible"/>
                                      </p:to>
                                    </p:set>
                                    <p:animEffect transition="in" filter="wipe(left)">
                                      <p:cBhvr>
                                        <p:cTn id="62" dur="500"/>
                                        <p:tgtEl>
                                          <p:spTgt spid="22">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3">
                                            <p:txEl>
                                              <p:pRg st="6" end="6"/>
                                            </p:txEl>
                                          </p:spTgt>
                                        </p:tgtEl>
                                        <p:attrNameLst>
                                          <p:attrName>style.visibility</p:attrName>
                                        </p:attrNameLst>
                                      </p:cBhvr>
                                      <p:to>
                                        <p:strVal val="visible"/>
                                      </p:to>
                                    </p:set>
                                    <p:animEffect transition="in" filter="wipe(left)">
                                      <p:cBhvr>
                                        <p:cTn id="67" dur="500"/>
                                        <p:tgtEl>
                                          <p:spTgt spid="23">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2">
                                            <p:txEl>
                                              <p:pRg st="4" end="4"/>
                                            </p:txEl>
                                          </p:spTgt>
                                        </p:tgtEl>
                                        <p:attrNameLst>
                                          <p:attrName>style.visibility</p:attrName>
                                        </p:attrNameLst>
                                      </p:cBhvr>
                                      <p:to>
                                        <p:strVal val="visible"/>
                                      </p:to>
                                    </p:set>
                                    <p:animEffect transition="in" filter="wipe(left)">
                                      <p:cBhvr>
                                        <p:cTn id="72" dur="500"/>
                                        <p:tgtEl>
                                          <p:spTgt spid="22">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3">
                                            <p:txEl>
                                              <p:pRg st="7" end="7"/>
                                            </p:txEl>
                                          </p:spTgt>
                                        </p:tgtEl>
                                        <p:attrNameLst>
                                          <p:attrName>style.visibility</p:attrName>
                                        </p:attrNameLst>
                                      </p:cBhvr>
                                      <p:to>
                                        <p:strVal val="visible"/>
                                      </p:to>
                                    </p:set>
                                    <p:animEffect transition="in" filter="wipe(left)">
                                      <p:cBhvr>
                                        <p:cTn id="77" dur="500"/>
                                        <p:tgtEl>
                                          <p:spTgt spid="23">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2">
                                            <p:txEl>
                                              <p:pRg st="5" end="5"/>
                                            </p:txEl>
                                          </p:spTgt>
                                        </p:tgtEl>
                                        <p:attrNameLst>
                                          <p:attrName>style.visibility</p:attrName>
                                        </p:attrNameLst>
                                      </p:cBhvr>
                                      <p:to>
                                        <p:strVal val="visible"/>
                                      </p:to>
                                    </p:set>
                                    <p:animEffect transition="in" filter="wipe(left)">
                                      <p:cBhvr>
                                        <p:cTn id="8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 xmlns:a16="http://schemas.microsoft.com/office/drawing/2014/main" id="{7C8247C5-B96C-435F-89C2-E01F03B5B1BD}"/>
              </a:ext>
            </a:extLst>
          </p:cNvPr>
          <p:cNvSpPr/>
          <p:nvPr/>
        </p:nvSpPr>
        <p:spPr>
          <a:xfrm>
            <a:off x="304909" y="930326"/>
            <a:ext cx="8489133"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small groups. Take turns to choose one of the items from the list (without saying which one) and say why we need it. The other students in your group have to try and guess the item, and also add another reason why we need it.</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1" name="矩形 10">
            <a:extLst>
              <a:ext uri="{FF2B5EF4-FFF2-40B4-BE49-F238E27FC236}">
                <a16:creationId xmlns="" xmlns:a16="http://schemas.microsoft.com/office/drawing/2014/main" id="{7F5FFBD5-A7FF-41AA-A864-6B5C18854EC4}"/>
              </a:ext>
            </a:extLst>
          </p:cNvPr>
          <p:cNvSpPr/>
          <p:nvPr/>
        </p:nvSpPr>
        <p:spPr>
          <a:xfrm>
            <a:off x="630844" y="2447854"/>
            <a:ext cx="8143741" cy="1169551"/>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We need this </a:t>
            </a:r>
            <a:r>
              <a:rPr lang="en-US" altLang="zh-TW" sz="2000" b="1" i="1" dirty="0">
                <a:solidFill>
                  <a:srgbClr val="0080FF"/>
                </a:solidFill>
                <a:latin typeface="Calibri" panose="020F0502020204030204" pitchFamily="34" charset="0"/>
              </a:rPr>
              <a:t>to find our way around a strange place</a:t>
            </a:r>
            <a:r>
              <a:rPr lang="en-US" altLang="zh-TW" sz="2000" i="1" dirty="0">
                <a:solidFill>
                  <a:srgbClr val="0080FF"/>
                </a:solidFill>
                <a:latin typeface="Calibri" panose="020F0502020204030204" pitchFamily="34" charset="0"/>
              </a:rPr>
              <a:t>.</a:t>
            </a:r>
          </a:p>
          <a:p>
            <a:pPr marL="360363" indent="-360363">
              <a:spcBef>
                <a:spcPts val="600"/>
              </a:spcBef>
            </a:pPr>
            <a:r>
              <a:rPr lang="en-US" altLang="zh-TW" sz="2000" i="1" dirty="0">
                <a:solidFill>
                  <a:srgbClr val="0080FF"/>
                </a:solidFill>
                <a:latin typeface="Calibri" panose="020F0502020204030204" pitchFamily="34" charset="0"/>
              </a:rPr>
              <a:t>B: 	We need it </a:t>
            </a:r>
            <a:r>
              <a:rPr lang="en-US" altLang="zh-TW" sz="2000" b="1" i="1" dirty="0">
                <a:solidFill>
                  <a:srgbClr val="0080FF"/>
                </a:solidFill>
                <a:latin typeface="Calibri" panose="020F0502020204030204" pitchFamily="34" charset="0"/>
              </a:rPr>
              <a:t>so that we don’t get lost</a:t>
            </a:r>
            <a:r>
              <a:rPr lang="en-US" altLang="zh-TW" sz="2000" i="1" dirty="0">
                <a:solidFill>
                  <a:srgbClr val="0080FF"/>
                </a:solidFill>
                <a:latin typeface="Calibri" panose="020F0502020204030204" pitchFamily="34" charset="0"/>
              </a:rPr>
              <a:t>? A map?</a:t>
            </a:r>
          </a:p>
          <a:p>
            <a:pPr marL="360363" indent="-360363">
              <a:spcBef>
                <a:spcPts val="600"/>
              </a:spcBef>
            </a:pPr>
            <a:r>
              <a:rPr lang="en-US" altLang="zh-TW" sz="2000" i="1" dirty="0">
                <a:solidFill>
                  <a:srgbClr val="0080FF"/>
                </a:solidFill>
                <a:latin typeface="Calibri" panose="020F0502020204030204" pitchFamily="34" charset="0"/>
              </a:rPr>
              <a:t>A: 	Yes!</a:t>
            </a:r>
            <a:endParaRPr lang="zh-TW" altLang="en-US" sz="2000" i="1" dirty="0">
              <a:solidFill>
                <a:srgbClr val="0080FF"/>
              </a:solidFill>
              <a:latin typeface="Calibri" panose="020F0502020204030204"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2127723" y="3601653"/>
            <a:ext cx="5028451" cy="2672050"/>
          </a:xfrm>
          <a:prstGeom prst="rect">
            <a:avLst/>
          </a:prstGeom>
          <a:noFill/>
          <a:ln w="9525">
            <a:noFill/>
            <a:miter lim="800000"/>
            <a:headEnd/>
            <a:tailEnd/>
          </a:ln>
        </p:spPr>
      </p:pic>
    </p:spTree>
    <p:extLst>
      <p:ext uri="{BB962C8B-B14F-4D97-AF65-F5344CB8AC3E}">
        <p14:creationId xmlns="" xmlns:p14="http://schemas.microsoft.com/office/powerpoint/2010/main" val="3052554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6b</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Desert art</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 xmlns:a16="http://schemas.microsoft.com/office/drawing/2014/main" id="{E99991C3-F504-40A5-8558-11506C3EFCB7}"/>
              </a:ext>
            </a:extLst>
          </p:cNvPr>
          <p:cNvSpPr/>
          <p:nvPr/>
        </p:nvSpPr>
        <p:spPr>
          <a:xfrm>
            <a:off x="337970" y="1732640"/>
            <a:ext cx="4983060"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with these words.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72</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 xmlns:a16="http://schemas.microsoft.com/office/drawing/2014/main" id="{DE1F8715-5851-4BBC-A0C2-A42C8BAC8C8D}"/>
              </a:ext>
            </a:extLst>
          </p:cNvPr>
          <p:cNvSpPr/>
          <p:nvPr/>
        </p:nvSpPr>
        <p:spPr>
          <a:xfrm>
            <a:off x="327486" y="1097389"/>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  </a:t>
            </a:r>
            <a:r>
              <a:rPr lang="en-US" altLang="zh-TW" sz="3200" b="1" dirty="0">
                <a:solidFill>
                  <a:schemeClr val="tx1">
                    <a:lumMod val="65000"/>
                    <a:lumOff val="35000"/>
                  </a:schemeClr>
                </a:solidFill>
                <a:latin typeface="Calibri" panose="020F0502020204030204" pitchFamily="34" charset="0"/>
              </a:rPr>
              <a:t>art</a:t>
            </a:r>
            <a:endParaRPr lang="zh-TW" altLang="en-US" sz="3200" b="1" dirty="0">
              <a:solidFill>
                <a:schemeClr val="tx1">
                  <a:lumMod val="65000"/>
                  <a:lumOff val="35000"/>
                </a:schemeClr>
              </a:solidFill>
              <a:latin typeface="Calibri" panose="020F0502020204030204" pitchFamily="34" charset="0"/>
            </a:endParaRPr>
          </a:p>
        </p:txBody>
      </p:sp>
      <p:sp>
        <p:nvSpPr>
          <p:cNvPr id="10" name="矩形 9">
            <a:extLst>
              <a:ext uri="{FF2B5EF4-FFF2-40B4-BE49-F238E27FC236}">
                <a16:creationId xmlns="" xmlns:a16="http://schemas.microsoft.com/office/drawing/2014/main" id="{6012F1B1-F940-4509-9731-043DBDB212A7}"/>
              </a:ext>
            </a:extLst>
          </p:cNvPr>
          <p:cNvSpPr/>
          <p:nvPr/>
        </p:nvSpPr>
        <p:spPr>
          <a:xfrm>
            <a:off x="679476" y="3325744"/>
            <a:ext cx="8080701"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This looks like a child’s _____________ of a horse.</a:t>
            </a:r>
          </a:p>
          <a:p>
            <a:pPr marL="360000" indent="-360000">
              <a:spcBef>
                <a:spcPts val="600"/>
              </a:spcBef>
            </a:pPr>
            <a:r>
              <a:rPr lang="en-US" altLang="zh-TW" sz="2000" dirty="0">
                <a:latin typeface="Calibri" panose="020F0502020204030204" pitchFamily="34" charset="0"/>
              </a:rPr>
              <a:t>2 	Look at that cloud. It’s in the _____________ of a heart.</a:t>
            </a:r>
          </a:p>
          <a:p>
            <a:pPr marL="360000" indent="-360000">
              <a:spcBef>
                <a:spcPts val="600"/>
              </a:spcBef>
            </a:pPr>
            <a:r>
              <a:rPr lang="en-US" altLang="zh-TW" sz="2000" dirty="0">
                <a:latin typeface="Calibri" panose="020F0502020204030204" pitchFamily="34" charset="0"/>
              </a:rPr>
              <a:t>3 	Can you draw a ten-</a:t>
            </a:r>
            <a:r>
              <a:rPr lang="en-US" altLang="zh-TW" sz="2000" dirty="0" err="1">
                <a:latin typeface="Calibri" panose="020F0502020204030204" pitchFamily="34" charset="0"/>
              </a:rPr>
              <a:t>centimetre</a:t>
            </a:r>
            <a:r>
              <a:rPr lang="en-US" altLang="zh-TW" sz="2000" dirty="0">
                <a:latin typeface="Calibri" panose="020F0502020204030204" pitchFamily="34" charset="0"/>
              </a:rPr>
              <a:t> straight _____________ without a ruler?</a:t>
            </a:r>
          </a:p>
          <a:p>
            <a:pPr marL="360000" indent="-360000">
              <a:spcBef>
                <a:spcPts val="600"/>
              </a:spcBef>
            </a:pPr>
            <a:r>
              <a:rPr lang="en-US" altLang="zh-TW" sz="2000" dirty="0">
                <a:latin typeface="Calibri" panose="020F0502020204030204" pitchFamily="34" charset="0"/>
              </a:rPr>
              <a:t>4 	I can see a _____________ at the door, but I don’t know who it is.</a:t>
            </a:r>
          </a:p>
          <a:p>
            <a:pPr marL="360000" indent="-360000">
              <a:spcBef>
                <a:spcPts val="600"/>
              </a:spcBef>
            </a:pPr>
            <a:r>
              <a:rPr lang="en-US" altLang="zh-TW" sz="2000" dirty="0">
                <a:latin typeface="Calibri" panose="020F0502020204030204" pitchFamily="34" charset="0"/>
              </a:rPr>
              <a:t>5 	I prefer plain shirts to ones with a </a:t>
            </a:r>
            <a:r>
              <a:rPr lang="en-US" altLang="zh-TW" sz="2000" dirty="0" err="1">
                <a:latin typeface="Calibri" panose="020F0502020204030204" pitchFamily="34" charset="0"/>
              </a:rPr>
              <a:t>colourful</a:t>
            </a:r>
            <a:r>
              <a:rPr lang="en-US" altLang="zh-TW" sz="2000" dirty="0">
                <a:latin typeface="Calibri" panose="020F0502020204030204" pitchFamily="34" charset="0"/>
              </a:rPr>
              <a:t> _____________.</a:t>
            </a:r>
          </a:p>
          <a:p>
            <a:pPr marL="360000" indent="-360000">
              <a:spcBef>
                <a:spcPts val="600"/>
              </a:spcBef>
            </a:pPr>
            <a:r>
              <a:rPr lang="en-US" altLang="zh-TW" sz="2000" dirty="0">
                <a:latin typeface="Calibri" panose="020F0502020204030204" pitchFamily="34" charset="0"/>
              </a:rPr>
              <a:t>6 	This _____________ of how to cut up a pineapple isn’t very clear.</a:t>
            </a:r>
            <a:endParaRPr lang="zh-TW" altLang="en-US" sz="2000" dirty="0">
              <a:latin typeface="Calibri" panose="020F0502020204030204" pitchFamily="34" charset="0"/>
            </a:endParaRPr>
          </a:p>
        </p:txBody>
      </p:sp>
      <p:sp>
        <p:nvSpPr>
          <p:cNvPr id="13" name="矩形 12">
            <a:extLst>
              <a:ext uri="{FF2B5EF4-FFF2-40B4-BE49-F238E27FC236}">
                <a16:creationId xmlns="" xmlns:a16="http://schemas.microsoft.com/office/drawing/2014/main" id="{ADE94998-74B7-41BC-AE4A-64D3E7DA9752}"/>
              </a:ext>
            </a:extLst>
          </p:cNvPr>
          <p:cNvSpPr/>
          <p:nvPr/>
        </p:nvSpPr>
        <p:spPr>
          <a:xfrm>
            <a:off x="3793418" y="3378090"/>
            <a:ext cx="1141659" cy="369332"/>
          </a:xfrm>
          <a:prstGeom prst="rect">
            <a:avLst/>
          </a:prstGeom>
        </p:spPr>
        <p:txBody>
          <a:bodyPr wrap="none">
            <a:spAutoFit/>
          </a:bodyPr>
          <a:lstStyle/>
          <a:p>
            <a:r>
              <a:rPr lang="en-US" altLang="zh-TW" b="1" dirty="0">
                <a:solidFill>
                  <a:srgbClr val="FF0066"/>
                </a:solidFill>
                <a:latin typeface="Segoe Print" panose="02000600000000000000" pitchFamily="2" charset="0"/>
              </a:rPr>
              <a:t>drawing</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 xmlns:a16="http://schemas.microsoft.com/office/drawing/2014/main" id="{50826F9D-EC9C-4B71-A859-15F45A0835E1}"/>
              </a:ext>
            </a:extLst>
          </p:cNvPr>
          <p:cNvSpPr/>
          <p:nvPr/>
        </p:nvSpPr>
        <p:spPr>
          <a:xfrm>
            <a:off x="5816320" y="4138453"/>
            <a:ext cx="588623" cy="369332"/>
          </a:xfrm>
          <a:prstGeom prst="rect">
            <a:avLst/>
          </a:prstGeom>
        </p:spPr>
        <p:txBody>
          <a:bodyPr wrap="none">
            <a:spAutoFit/>
          </a:bodyPr>
          <a:lstStyle/>
          <a:p>
            <a:r>
              <a:rPr lang="en-US" altLang="zh-TW" b="1" dirty="0">
                <a:solidFill>
                  <a:srgbClr val="FF0066"/>
                </a:solidFill>
                <a:latin typeface="Segoe Print" panose="02000600000000000000" pitchFamily="2" charset="0"/>
              </a:rPr>
              <a:t>line</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 xmlns:a16="http://schemas.microsoft.com/office/drawing/2014/main" id="{140E217B-71CC-4DA0-A328-814E26E0A2E2}"/>
              </a:ext>
            </a:extLst>
          </p:cNvPr>
          <p:cNvSpPr/>
          <p:nvPr/>
        </p:nvSpPr>
        <p:spPr>
          <a:xfrm>
            <a:off x="4537890" y="3757026"/>
            <a:ext cx="8306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shape</a:t>
            </a:r>
            <a:endParaRPr lang="zh-TW" altLang="en-US" b="1" dirty="0">
              <a:solidFill>
                <a:srgbClr val="FF0066"/>
              </a:solidFill>
              <a:latin typeface="Segoe Print" panose="02000600000000000000" pitchFamily="2" charset="0"/>
            </a:endParaRPr>
          </a:p>
        </p:txBody>
      </p:sp>
      <p:pic>
        <p:nvPicPr>
          <p:cNvPr id="2050" name="Picture 2"/>
          <p:cNvPicPr>
            <a:picLocks noChangeAspect="1" noChangeArrowheads="1"/>
          </p:cNvPicPr>
          <p:nvPr/>
        </p:nvPicPr>
        <p:blipFill>
          <a:blip r:embed="rId3" cstate="print"/>
          <a:srcRect/>
          <a:stretch>
            <a:fillRect/>
          </a:stretch>
        </p:blipFill>
        <p:spPr bwMode="auto">
          <a:xfrm>
            <a:off x="766696" y="2393240"/>
            <a:ext cx="4843936" cy="614160"/>
          </a:xfrm>
          <a:prstGeom prst="rect">
            <a:avLst/>
          </a:prstGeom>
          <a:noFill/>
          <a:ln w="9525">
            <a:noFill/>
            <a:miter lim="800000"/>
            <a:headEnd/>
            <a:tailEnd/>
          </a:ln>
        </p:spPr>
      </p:pic>
      <p:sp>
        <p:nvSpPr>
          <p:cNvPr id="17" name="矩形 16">
            <a:extLst>
              <a:ext uri="{FF2B5EF4-FFF2-40B4-BE49-F238E27FC236}">
                <a16:creationId xmlns="" xmlns:a16="http://schemas.microsoft.com/office/drawing/2014/main" id="{50826F9D-EC9C-4B71-A859-15F45A0835E1}"/>
              </a:ext>
            </a:extLst>
          </p:cNvPr>
          <p:cNvSpPr/>
          <p:nvPr/>
        </p:nvSpPr>
        <p:spPr>
          <a:xfrm>
            <a:off x="2650570" y="4525184"/>
            <a:ext cx="845103" cy="369332"/>
          </a:xfrm>
          <a:prstGeom prst="rect">
            <a:avLst/>
          </a:prstGeom>
        </p:spPr>
        <p:txBody>
          <a:bodyPr wrap="none">
            <a:spAutoFit/>
          </a:bodyPr>
          <a:lstStyle/>
          <a:p>
            <a:r>
              <a:rPr lang="en-US" altLang="zh-TW" b="1" dirty="0">
                <a:solidFill>
                  <a:srgbClr val="FF0066"/>
                </a:solidFill>
                <a:latin typeface="Segoe Print" panose="02000600000000000000" pitchFamily="2" charset="0"/>
              </a:rPr>
              <a:t>figure</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 xmlns:a16="http://schemas.microsoft.com/office/drawing/2014/main" id="{50826F9D-EC9C-4B71-A859-15F45A0835E1}"/>
              </a:ext>
            </a:extLst>
          </p:cNvPr>
          <p:cNvSpPr/>
          <p:nvPr/>
        </p:nvSpPr>
        <p:spPr>
          <a:xfrm>
            <a:off x="5979614" y="4871881"/>
            <a:ext cx="1072730" cy="369332"/>
          </a:xfrm>
          <a:prstGeom prst="rect">
            <a:avLst/>
          </a:prstGeom>
        </p:spPr>
        <p:txBody>
          <a:bodyPr wrap="none">
            <a:spAutoFit/>
          </a:bodyPr>
          <a:lstStyle/>
          <a:p>
            <a:r>
              <a:rPr lang="en-US" altLang="zh-TW" b="1" dirty="0">
                <a:solidFill>
                  <a:srgbClr val="FF0066"/>
                </a:solidFill>
                <a:latin typeface="Segoe Print" panose="02000600000000000000" pitchFamily="2" charset="0"/>
              </a:rPr>
              <a:t>pattern</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 xmlns:a16="http://schemas.microsoft.com/office/drawing/2014/main" id="{50826F9D-EC9C-4B71-A859-15F45A0835E1}"/>
              </a:ext>
            </a:extLst>
          </p:cNvPr>
          <p:cNvSpPr/>
          <p:nvPr/>
        </p:nvSpPr>
        <p:spPr>
          <a:xfrm>
            <a:off x="1921844" y="5284156"/>
            <a:ext cx="11512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diagram</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34722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7"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 xmlns:a16="http://schemas.microsoft.com/office/drawing/2014/main" id="{537F75B4-DC3B-4FD9-904C-D5D69D660315}"/>
              </a:ext>
            </a:extLst>
          </p:cNvPr>
          <p:cNvSpPr/>
          <p:nvPr/>
        </p:nvSpPr>
        <p:spPr>
          <a:xfrm>
            <a:off x="304910" y="942187"/>
            <a:ext cx="3455632"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photo and read the caption. Match the questions (1–3) with the exchanges (a–c).</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72</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a:t>
            </a:r>
            <a:endParaRPr lang="zh-TW" altLang="en-US" sz="3200" i="1" dirty="0">
              <a:solidFill>
                <a:schemeClr val="tx1">
                  <a:lumMod val="65000"/>
                  <a:lumOff val="35000"/>
                </a:schemeClr>
              </a:solidFill>
              <a:latin typeface="Calibri" panose="020F0502020204030204" pitchFamily="34" charset="0"/>
            </a:endParaRPr>
          </a:p>
        </p:txBody>
      </p:sp>
      <p:sp>
        <p:nvSpPr>
          <p:cNvPr id="7" name="矩形 6">
            <a:extLst>
              <a:ext uri="{FF2B5EF4-FFF2-40B4-BE49-F238E27FC236}">
                <a16:creationId xmlns="" xmlns:a16="http://schemas.microsoft.com/office/drawing/2014/main" id="{86279845-AFB8-4B56-896B-988C0B7F77B6}"/>
              </a:ext>
            </a:extLst>
          </p:cNvPr>
          <p:cNvSpPr/>
          <p:nvPr/>
        </p:nvSpPr>
        <p:spPr>
          <a:xfrm>
            <a:off x="675683" y="2270697"/>
            <a:ext cx="3762260" cy="1169551"/>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1 	What are they?</a:t>
            </a:r>
          </a:p>
          <a:p>
            <a:pPr marL="360363" indent="-360363">
              <a:spcBef>
                <a:spcPts val="600"/>
              </a:spcBef>
            </a:pPr>
            <a:r>
              <a:rPr lang="en-US" altLang="zh-TW" sz="2000" dirty="0">
                <a:latin typeface="Calibri" panose="020F0502020204030204" pitchFamily="34" charset="0"/>
              </a:rPr>
              <a:t>2 	Where are they?</a:t>
            </a:r>
          </a:p>
          <a:p>
            <a:pPr marL="360363" indent="-360363">
              <a:spcBef>
                <a:spcPts val="600"/>
              </a:spcBef>
            </a:pPr>
            <a:r>
              <a:rPr lang="en-US" altLang="zh-TW" sz="2000" dirty="0">
                <a:latin typeface="Calibri" panose="020F0502020204030204" pitchFamily="34" charset="0"/>
              </a:rPr>
              <a:t>3 	How big are they?</a:t>
            </a:r>
          </a:p>
        </p:txBody>
      </p:sp>
      <p:sp>
        <p:nvSpPr>
          <p:cNvPr id="11" name="矩形 10">
            <a:extLst>
              <a:ext uri="{FF2B5EF4-FFF2-40B4-BE49-F238E27FC236}">
                <a16:creationId xmlns="" xmlns:a16="http://schemas.microsoft.com/office/drawing/2014/main" id="{A7799851-95C1-4F3F-9E24-63EA21F6037F}"/>
              </a:ext>
            </a:extLst>
          </p:cNvPr>
          <p:cNvSpPr/>
          <p:nvPr/>
        </p:nvSpPr>
        <p:spPr>
          <a:xfrm>
            <a:off x="428053" y="2268456"/>
            <a:ext cx="319318" cy="1246495"/>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b</a:t>
            </a:r>
          </a:p>
          <a:p>
            <a:pPr>
              <a:lnSpc>
                <a:spcPts val="3000"/>
              </a:lnSpc>
            </a:pPr>
            <a:r>
              <a:rPr lang="en-US" altLang="zh-TW" b="1" dirty="0">
                <a:solidFill>
                  <a:srgbClr val="FF0066"/>
                </a:solidFill>
                <a:latin typeface="Segoe Print" panose="02000600000000000000" pitchFamily="2" charset="0"/>
              </a:rPr>
              <a:t>a</a:t>
            </a:r>
          </a:p>
          <a:p>
            <a:pPr>
              <a:lnSpc>
                <a:spcPts val="3000"/>
              </a:lnSpc>
            </a:pPr>
            <a:r>
              <a:rPr lang="en-US" altLang="zh-TW" b="1" dirty="0">
                <a:solidFill>
                  <a:srgbClr val="FF0066"/>
                </a:solidFill>
                <a:latin typeface="Segoe Print" panose="02000600000000000000" pitchFamily="2" charset="0"/>
              </a:rPr>
              <a:t>c</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 xmlns:a16="http://schemas.microsoft.com/office/drawing/2014/main" id="{86279845-AFB8-4B56-896B-988C0B7F77B6}"/>
              </a:ext>
            </a:extLst>
          </p:cNvPr>
          <p:cNvSpPr/>
          <p:nvPr/>
        </p:nvSpPr>
        <p:spPr>
          <a:xfrm>
            <a:off x="675683" y="3545020"/>
            <a:ext cx="8140602" cy="2631490"/>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a 	‘They must be in a desert because there aren’t any plants or anything there.’</a:t>
            </a:r>
          </a:p>
          <a:p>
            <a:pPr marL="360363" indent="-360363">
              <a:spcBef>
                <a:spcPts val="600"/>
              </a:spcBef>
            </a:pPr>
            <a:r>
              <a:rPr lang="en-US" altLang="zh-TW" sz="2000" dirty="0">
                <a:latin typeface="Calibri" panose="020F0502020204030204" pitchFamily="34" charset="0"/>
              </a:rPr>
              <a:t>	‘Yes, it looks really dry.’</a:t>
            </a:r>
          </a:p>
          <a:p>
            <a:pPr marL="360363" indent="-360363">
              <a:spcBef>
                <a:spcPts val="600"/>
              </a:spcBef>
            </a:pPr>
            <a:r>
              <a:rPr lang="en-US" altLang="zh-TW" sz="2000" dirty="0">
                <a:latin typeface="Calibri" panose="020F0502020204030204" pitchFamily="34" charset="0"/>
              </a:rPr>
              <a:t>b 	‘They might be roads.’</a:t>
            </a:r>
          </a:p>
          <a:p>
            <a:pPr marL="360363" indent="-360363">
              <a:spcBef>
                <a:spcPts val="600"/>
              </a:spcBef>
            </a:pPr>
            <a:r>
              <a:rPr lang="en-US" altLang="zh-TW" sz="2000" dirty="0">
                <a:latin typeface="Calibri" panose="020F0502020204030204" pitchFamily="34" charset="0"/>
              </a:rPr>
              <a:t>	‘No, they can’t all be roads. That’s clearly a spider.’</a:t>
            </a:r>
          </a:p>
          <a:p>
            <a:pPr marL="360363" indent="-360363">
              <a:spcBef>
                <a:spcPts val="600"/>
              </a:spcBef>
            </a:pPr>
            <a:r>
              <a:rPr lang="en-US" altLang="zh-TW" sz="2000" dirty="0">
                <a:latin typeface="Calibri" panose="020F0502020204030204" pitchFamily="34" charset="0"/>
              </a:rPr>
              <a:t>c 	‘There’s a plane above it.’</a:t>
            </a:r>
          </a:p>
          <a:p>
            <a:pPr marL="360363" indent="-360363">
              <a:spcBef>
                <a:spcPts val="600"/>
              </a:spcBef>
            </a:pPr>
            <a:r>
              <a:rPr lang="en-US" altLang="zh-TW" sz="2000" dirty="0">
                <a:latin typeface="Calibri" panose="020F0502020204030204" pitchFamily="34" charset="0"/>
              </a:rPr>
              <a:t>	‘Yeah, so they must be pretty big.’</a:t>
            </a:r>
          </a:p>
        </p:txBody>
      </p:sp>
      <p:sp>
        <p:nvSpPr>
          <p:cNvPr id="23" name="矩形 22">
            <a:extLst>
              <a:ext uri="{FF2B5EF4-FFF2-40B4-BE49-F238E27FC236}">
                <a16:creationId xmlns="" xmlns:a16="http://schemas.microsoft.com/office/drawing/2014/main" id="{7870C775-22B2-475B-B31F-E91D3AAA31E4}"/>
              </a:ext>
            </a:extLst>
          </p:cNvPr>
          <p:cNvSpPr/>
          <p:nvPr/>
        </p:nvSpPr>
        <p:spPr>
          <a:xfrm>
            <a:off x="3760541" y="3071779"/>
            <a:ext cx="3193653" cy="338554"/>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The mysterious </a:t>
            </a:r>
            <a:r>
              <a:rPr lang="en-US" altLang="zh-TW" sz="1600" dirty="0" err="1">
                <a:solidFill>
                  <a:schemeClr val="tx1">
                    <a:lumMod val="85000"/>
                    <a:lumOff val="15000"/>
                  </a:schemeClr>
                </a:solidFill>
                <a:latin typeface="Corbel" panose="020B0503020204020204" pitchFamily="34" charset="0"/>
              </a:rPr>
              <a:t>Nasca</a:t>
            </a:r>
            <a:r>
              <a:rPr lang="en-US" altLang="zh-TW" sz="1600" dirty="0">
                <a:solidFill>
                  <a:schemeClr val="tx1">
                    <a:lumMod val="85000"/>
                    <a:lumOff val="15000"/>
                  </a:schemeClr>
                </a:solidFill>
                <a:latin typeface="Corbel" panose="020B0503020204020204" pitchFamily="34" charset="0"/>
              </a:rPr>
              <a:t> lines in Peru</a:t>
            </a:r>
            <a:endParaRPr lang="zh-TW" altLang="en-US" sz="1600" dirty="0">
              <a:solidFill>
                <a:schemeClr val="tx1">
                  <a:lumMod val="85000"/>
                  <a:lumOff val="15000"/>
                </a:schemeClr>
              </a:solidFill>
              <a:latin typeface="Corbel" panose="020B0503020204020204" pitchFamily="34" charset="0"/>
            </a:endParaRPr>
          </a:p>
        </p:txBody>
      </p:sp>
      <p:grpSp>
        <p:nvGrpSpPr>
          <p:cNvPr id="4" name="群組 3">
            <a:extLst>
              <a:ext uri="{FF2B5EF4-FFF2-40B4-BE49-F238E27FC236}">
                <a16:creationId xmlns="" xmlns:a16="http://schemas.microsoft.com/office/drawing/2014/main" id="{99E6728C-40D5-434A-8990-ACF837452AA8}"/>
              </a:ext>
            </a:extLst>
          </p:cNvPr>
          <p:cNvGrpSpPr/>
          <p:nvPr/>
        </p:nvGrpSpPr>
        <p:grpSpPr>
          <a:xfrm>
            <a:off x="3760541" y="0"/>
            <a:ext cx="5383459" cy="3041866"/>
            <a:chOff x="3760541" y="0"/>
            <a:chExt cx="5383459" cy="3041866"/>
          </a:xfrm>
        </p:grpSpPr>
        <p:pic>
          <p:nvPicPr>
            <p:cNvPr id="2" name="圖片 1">
              <a:extLst>
                <a:ext uri="{FF2B5EF4-FFF2-40B4-BE49-F238E27FC236}">
                  <a16:creationId xmlns="" xmlns:a16="http://schemas.microsoft.com/office/drawing/2014/main" id="{6165B612-1101-451F-A402-2942A84D9706}"/>
                </a:ext>
              </a:extLst>
            </p:cNvPr>
            <p:cNvPicPr>
              <a:picLocks noChangeAspect="1"/>
            </p:cNvPicPr>
            <p:nvPr/>
          </p:nvPicPr>
          <p:blipFill>
            <a:blip r:embed="rId2" cstate="print"/>
            <a:stretch>
              <a:fillRect/>
            </a:stretch>
          </p:blipFill>
          <p:spPr>
            <a:xfrm>
              <a:off x="3760541" y="1"/>
              <a:ext cx="2690705" cy="3041865"/>
            </a:xfrm>
            <a:prstGeom prst="rect">
              <a:avLst/>
            </a:prstGeom>
          </p:spPr>
        </p:pic>
        <p:pic>
          <p:nvPicPr>
            <p:cNvPr id="3" name="圖片 2">
              <a:extLst>
                <a:ext uri="{FF2B5EF4-FFF2-40B4-BE49-F238E27FC236}">
                  <a16:creationId xmlns="" xmlns:a16="http://schemas.microsoft.com/office/drawing/2014/main" id="{CB0EB3F9-E1F9-4AA5-9CFE-137E289AE1FC}"/>
                </a:ext>
              </a:extLst>
            </p:cNvPr>
            <p:cNvPicPr>
              <a:picLocks noChangeAspect="1"/>
            </p:cNvPicPr>
            <p:nvPr/>
          </p:nvPicPr>
          <p:blipFill>
            <a:blip r:embed="rId3" cstate="print"/>
            <a:stretch>
              <a:fillRect/>
            </a:stretch>
          </p:blipFill>
          <p:spPr>
            <a:xfrm>
              <a:off x="6445202" y="0"/>
              <a:ext cx="2698798" cy="3041865"/>
            </a:xfrm>
            <a:prstGeom prst="rect">
              <a:avLst/>
            </a:prstGeom>
          </p:spPr>
        </p:pic>
      </p:grpSp>
    </p:spTree>
    <p:extLst>
      <p:ext uri="{BB962C8B-B14F-4D97-AF65-F5344CB8AC3E}">
        <p14:creationId xmlns="" xmlns:p14="http://schemas.microsoft.com/office/powerpoint/2010/main" val="16497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ABE0A25E-D444-4A57-AD7A-AC8C75058D60}"/>
              </a:ext>
            </a:extLst>
          </p:cNvPr>
          <p:cNvSpPr/>
          <p:nvPr/>
        </p:nvSpPr>
        <p:spPr>
          <a:xfrm>
            <a:off x="304909" y="309431"/>
            <a:ext cx="4388277"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image. Discuss the questions.</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 xmlns:a16="http://schemas.microsoft.com/office/drawing/2014/main" id="{823E4D21-36A5-47CF-8909-780BEC3718E7}"/>
              </a:ext>
            </a:extLst>
          </p:cNvPr>
          <p:cNvSpPr/>
          <p:nvPr/>
        </p:nvSpPr>
        <p:spPr>
          <a:xfrm>
            <a:off x="314639" y="4192078"/>
            <a:ext cx="8489131"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a conversation about the image. Check your ideas from Exercise 1.</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 xmlns:a16="http://schemas.microsoft.com/office/drawing/2014/main"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6p. 69</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 xmlns:a16="http://schemas.microsoft.com/office/drawing/2014/main" id="{8BA616AA-9649-48AD-B8B2-04FB4FAD119C}"/>
              </a:ext>
            </a:extLst>
          </p:cNvPr>
          <p:cNvSpPr/>
          <p:nvPr/>
        </p:nvSpPr>
        <p:spPr>
          <a:xfrm>
            <a:off x="6913632" y="46436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43</a:t>
            </a:r>
            <a:endParaRPr lang="zh-TW" altLang="en-US" dirty="0">
              <a:solidFill>
                <a:schemeClr val="bg1">
                  <a:lumMod val="50000"/>
                </a:schemeClr>
              </a:solidFill>
              <a:latin typeface="Calibri" panose="020F0502020204030204" pitchFamily="34" charset="0"/>
            </a:endParaRPr>
          </a:p>
        </p:txBody>
      </p:sp>
      <p:sp>
        <p:nvSpPr>
          <p:cNvPr id="11" name="矩形 10">
            <a:extLst>
              <a:ext uri="{FF2B5EF4-FFF2-40B4-BE49-F238E27FC236}">
                <a16:creationId xmlns="" xmlns:a16="http://schemas.microsoft.com/office/drawing/2014/main" id="{849CBECE-DF68-475F-8E0E-C0A3C9CF384F}"/>
              </a:ext>
            </a:extLst>
          </p:cNvPr>
          <p:cNvSpPr/>
          <p:nvPr/>
        </p:nvSpPr>
        <p:spPr>
          <a:xfrm>
            <a:off x="930775" y="2949158"/>
            <a:ext cx="7794936" cy="1238801"/>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Students’ own ideas</a:t>
            </a:r>
          </a:p>
          <a:p>
            <a:pPr>
              <a:spcBef>
                <a:spcPts val="300"/>
              </a:spcBef>
            </a:pPr>
            <a:r>
              <a:rPr lang="en-US" altLang="zh-TW" b="1" dirty="0">
                <a:solidFill>
                  <a:srgbClr val="FF0066"/>
                </a:solidFill>
                <a:latin typeface="Segoe Print" panose="02000600000000000000" pitchFamily="2" charset="0"/>
              </a:rPr>
              <a:t>Students may say: the cows look as if they’re in water or clouds. The activity in the sky, which may be parasailing, kiting or parachuting, is not clear.</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 xmlns:a16="http://schemas.microsoft.com/office/drawing/2014/main" id="{7870C775-22B2-475B-B31F-E91D3AAA31E4}"/>
              </a:ext>
            </a:extLst>
          </p:cNvPr>
          <p:cNvSpPr/>
          <p:nvPr/>
        </p:nvSpPr>
        <p:spPr>
          <a:xfrm>
            <a:off x="5220756" y="2458541"/>
            <a:ext cx="3654734" cy="338554"/>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Sunbathing cows in Andalusia, Spain</a:t>
            </a:r>
            <a:endParaRPr lang="zh-TW" altLang="en-US" sz="1600" dirty="0">
              <a:solidFill>
                <a:schemeClr val="tx1">
                  <a:lumMod val="85000"/>
                  <a:lumOff val="15000"/>
                </a:schemeClr>
              </a:solidFill>
              <a:latin typeface="Corbel" panose="020B0503020204020204" pitchFamily="34" charset="0"/>
            </a:endParaRPr>
          </a:p>
        </p:txBody>
      </p:sp>
      <p:sp>
        <p:nvSpPr>
          <p:cNvPr id="13" name="矩形 12">
            <a:extLst>
              <a:ext uri="{FF2B5EF4-FFF2-40B4-BE49-F238E27FC236}">
                <a16:creationId xmlns="" xmlns:a16="http://schemas.microsoft.com/office/drawing/2014/main" id="{6DCF3B10-AA4C-454D-A4E3-C87A88555371}"/>
              </a:ext>
            </a:extLst>
          </p:cNvPr>
          <p:cNvSpPr/>
          <p:nvPr/>
        </p:nvSpPr>
        <p:spPr>
          <a:xfrm>
            <a:off x="660688" y="1085450"/>
            <a:ext cx="4572000" cy="1862048"/>
          </a:xfrm>
          <a:prstGeom prst="rect">
            <a:avLst/>
          </a:prstGeom>
        </p:spPr>
        <p:txBody>
          <a:bodyPr>
            <a:spAutoFit/>
          </a:bodyPr>
          <a:lstStyle/>
          <a:p>
            <a:pPr marL="363538" indent="-363538">
              <a:spcBef>
                <a:spcPts val="600"/>
              </a:spcBef>
            </a:pPr>
            <a:r>
              <a:rPr lang="en-US" altLang="zh-TW" sz="2000" dirty="0">
                <a:latin typeface="Calibri" panose="020F0502020204030204" pitchFamily="34" charset="0"/>
              </a:rPr>
              <a:t>1 	Does it look like a painting or a photo?</a:t>
            </a:r>
          </a:p>
          <a:p>
            <a:pPr marL="363538" indent="-363538">
              <a:spcBef>
                <a:spcPts val="600"/>
              </a:spcBef>
            </a:pPr>
            <a:r>
              <a:rPr lang="en-US" altLang="zh-TW" sz="2000" dirty="0">
                <a:latin typeface="Calibri" panose="020F0502020204030204" pitchFamily="34" charset="0"/>
              </a:rPr>
              <a:t>2 	What is happening?</a:t>
            </a:r>
          </a:p>
          <a:p>
            <a:pPr marL="363538" indent="-363538">
              <a:spcBef>
                <a:spcPts val="600"/>
              </a:spcBef>
            </a:pPr>
            <a:r>
              <a:rPr lang="en-US" altLang="zh-TW" sz="2000" dirty="0">
                <a:latin typeface="Calibri" panose="020F0502020204030204" pitchFamily="34" charset="0"/>
              </a:rPr>
              <a:t>3 	What does it make you think about?</a:t>
            </a:r>
          </a:p>
          <a:p>
            <a:pPr marL="363538" indent="-363538">
              <a:spcBef>
                <a:spcPts val="600"/>
              </a:spcBef>
            </a:pPr>
            <a:r>
              <a:rPr lang="en-US" altLang="zh-TW" sz="2000" dirty="0">
                <a:latin typeface="Calibri" panose="020F0502020204030204" pitchFamily="34" charset="0"/>
              </a:rPr>
              <a:t>4 	Do you think the image has a message? What?</a:t>
            </a:r>
            <a:endParaRPr lang="zh-TW" altLang="en-US" sz="2000" dirty="0">
              <a:latin typeface="Calibri" panose="020F0502020204030204"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5254700" y="1"/>
            <a:ext cx="3889300" cy="2461098"/>
          </a:xfrm>
          <a:prstGeom prst="rect">
            <a:avLst/>
          </a:prstGeom>
          <a:noFill/>
          <a:ln w="9525">
            <a:noFill/>
            <a:miter lim="800000"/>
            <a:headEnd/>
            <a:tailEnd/>
          </a:ln>
        </p:spPr>
      </p:pic>
      <p:sp>
        <p:nvSpPr>
          <p:cNvPr id="16" name="矩形 15">
            <a:extLst>
              <a:ext uri="{FF2B5EF4-FFF2-40B4-BE49-F238E27FC236}">
                <a16:creationId xmlns="" xmlns:a16="http://schemas.microsoft.com/office/drawing/2014/main" id="{849CBECE-DF68-475F-8E0E-C0A3C9CF384F}"/>
              </a:ext>
            </a:extLst>
          </p:cNvPr>
          <p:cNvSpPr/>
          <p:nvPr/>
        </p:nvSpPr>
        <p:spPr>
          <a:xfrm>
            <a:off x="930775" y="4828275"/>
            <a:ext cx="7794936" cy="96180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1 	It’s a photo.</a:t>
            </a:r>
          </a:p>
          <a:p>
            <a:pPr marL="360363" indent="-360363">
              <a:spcBef>
                <a:spcPts val="300"/>
              </a:spcBef>
            </a:pPr>
            <a:r>
              <a:rPr lang="en-US" altLang="zh-TW" b="1" dirty="0">
                <a:solidFill>
                  <a:srgbClr val="FF0066"/>
                </a:solidFill>
                <a:latin typeface="Segoe Print" panose="02000600000000000000" pitchFamily="2" charset="0"/>
              </a:rPr>
              <a:t>2 	Cows are sitting on the sand on a beach while people are parasailing over the beach or sea in the background.</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wipe(left)">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wipe(left)">
                                      <p:cBhvr>
                                        <p:cTn id="1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72</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What do you think the answers to the questions in Exercise 2 are? Listen to an extract from a radio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 and check your ideas.</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 xmlns:a16="http://schemas.microsoft.com/office/drawing/2014/main" id="{D98CDB17-2637-4B6C-9B63-F00EFD9B1C44}"/>
              </a:ext>
            </a:extLst>
          </p:cNvPr>
          <p:cNvSpPr/>
          <p:nvPr/>
        </p:nvSpPr>
        <p:spPr>
          <a:xfrm>
            <a:off x="7271985" y="97218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46</a:t>
            </a:r>
            <a:endParaRPr lang="zh-TW" altLang="en-US" dirty="0">
              <a:solidFill>
                <a:schemeClr val="bg1">
                  <a:lumMod val="50000"/>
                </a:schemeClr>
              </a:solidFill>
              <a:latin typeface="Calibri" panose="020F0502020204030204" pitchFamily="34" charset="0"/>
            </a:endParaRPr>
          </a:p>
        </p:txBody>
      </p:sp>
      <p:sp>
        <p:nvSpPr>
          <p:cNvPr id="8" name="矩形 7">
            <a:extLst>
              <a:ext uri="{FF2B5EF4-FFF2-40B4-BE49-F238E27FC236}">
                <a16:creationId xmlns="" xmlns:a16="http://schemas.microsoft.com/office/drawing/2014/main" id="{E3CC69EC-DBDE-4372-A645-CF1B8909B777}"/>
              </a:ext>
            </a:extLst>
          </p:cNvPr>
          <p:cNvSpPr/>
          <p:nvPr/>
        </p:nvSpPr>
        <p:spPr>
          <a:xfrm>
            <a:off x="828977" y="3253007"/>
            <a:ext cx="6607131" cy="1754326"/>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1 	They are enormous drawings on the ground; there are lines and shapes, some are in the shape of animals, some are human figures.</a:t>
            </a:r>
          </a:p>
          <a:p>
            <a:pPr marL="360363" indent="-360363"/>
            <a:r>
              <a:rPr lang="en-US" altLang="zh-TW" b="1" dirty="0">
                <a:solidFill>
                  <a:srgbClr val="FF0066"/>
                </a:solidFill>
                <a:latin typeface="Segoe Print" panose="02000600000000000000" pitchFamily="2" charset="0"/>
              </a:rPr>
              <a:t>2 	in the </a:t>
            </a:r>
            <a:r>
              <a:rPr lang="en-US" altLang="zh-TW" b="1" dirty="0" err="1">
                <a:solidFill>
                  <a:srgbClr val="FF0066"/>
                </a:solidFill>
                <a:latin typeface="Segoe Print" panose="02000600000000000000" pitchFamily="2" charset="0"/>
              </a:rPr>
              <a:t>Nasca</a:t>
            </a:r>
            <a:r>
              <a:rPr lang="en-US" altLang="zh-TW" b="1" dirty="0">
                <a:solidFill>
                  <a:srgbClr val="FF0066"/>
                </a:solidFill>
                <a:latin typeface="Segoe Print" panose="02000600000000000000" pitchFamily="2" charset="0"/>
              </a:rPr>
              <a:t> desert in southern Peru</a:t>
            </a:r>
          </a:p>
          <a:p>
            <a:pPr marL="360363" indent="-360363"/>
            <a:r>
              <a:rPr lang="en-US" altLang="zh-TW" b="1" dirty="0">
                <a:solidFill>
                  <a:srgbClr val="FF0066"/>
                </a:solidFill>
                <a:latin typeface="Segoe Print" panose="02000600000000000000" pitchFamily="2" charset="0"/>
              </a:rPr>
              <a:t>3 	huge – the biggest of the drawings is about two hundred </a:t>
            </a:r>
            <a:r>
              <a:rPr lang="en-US" altLang="zh-TW" b="1" dirty="0" err="1">
                <a:solidFill>
                  <a:srgbClr val="FF0066"/>
                </a:solidFill>
                <a:latin typeface="Segoe Print" panose="02000600000000000000" pitchFamily="2" charset="0"/>
              </a:rPr>
              <a:t>metres</a:t>
            </a:r>
            <a:r>
              <a:rPr lang="en-US" altLang="zh-TW" b="1" dirty="0">
                <a:solidFill>
                  <a:srgbClr val="FF0066"/>
                </a:solidFill>
                <a:latin typeface="Segoe Print" panose="02000600000000000000" pitchFamily="2" charset="0"/>
              </a:rPr>
              <a:t> across</a:t>
            </a:r>
            <a:endParaRPr lang="zh-TW" altLang="en-US" b="1" dirty="0">
              <a:solidFill>
                <a:srgbClr val="FF0066"/>
              </a:solidFill>
              <a:latin typeface="Segoe Print" panose="02000600000000000000" pitchFamily="2" charset="0"/>
            </a:endParaRPr>
          </a:p>
        </p:txBody>
      </p:sp>
      <p:sp>
        <p:nvSpPr>
          <p:cNvPr id="18" name="矩形 6">
            <a:extLst>
              <a:ext uri="{FF2B5EF4-FFF2-40B4-BE49-F238E27FC236}">
                <a16:creationId xmlns="" xmlns:a16="http://schemas.microsoft.com/office/drawing/2014/main" id="{86279845-AFB8-4B56-896B-988C0B7F77B6}"/>
              </a:ext>
            </a:extLst>
          </p:cNvPr>
          <p:cNvSpPr/>
          <p:nvPr/>
        </p:nvSpPr>
        <p:spPr>
          <a:xfrm>
            <a:off x="675683" y="1508702"/>
            <a:ext cx="3762260" cy="1169551"/>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1 	What are they?</a:t>
            </a:r>
          </a:p>
          <a:p>
            <a:pPr marL="360363" indent="-360363">
              <a:spcBef>
                <a:spcPts val="600"/>
              </a:spcBef>
            </a:pPr>
            <a:r>
              <a:rPr lang="en-US" altLang="zh-TW" sz="2000" dirty="0">
                <a:latin typeface="Calibri" panose="020F0502020204030204" pitchFamily="34" charset="0"/>
              </a:rPr>
              <a:t>2 	Where are they?</a:t>
            </a:r>
          </a:p>
          <a:p>
            <a:pPr marL="360363" indent="-360363">
              <a:spcBef>
                <a:spcPts val="600"/>
              </a:spcBef>
            </a:pPr>
            <a:r>
              <a:rPr lang="en-US" altLang="zh-TW" sz="2000" dirty="0">
                <a:latin typeface="Calibri" panose="020F0502020204030204" pitchFamily="34" charset="0"/>
              </a:rPr>
              <a:t>3 	How big are they?</a:t>
            </a:r>
          </a:p>
        </p:txBody>
      </p:sp>
    </p:spTree>
    <p:extLst>
      <p:ext uri="{BB962C8B-B14F-4D97-AF65-F5344CB8AC3E}">
        <p14:creationId xmlns=""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 xmlns:a16="http://schemas.microsoft.com/office/drawing/2014/main"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 xmlns:a16="http://schemas.microsoft.com/office/drawing/2014/main" id="{08852661-CC52-4F79-AE8D-CA397E692F7E}"/>
              </a:ext>
            </a:extLst>
          </p:cNvPr>
          <p:cNvSpPr/>
          <p:nvPr/>
        </p:nvSpPr>
        <p:spPr>
          <a:xfrm>
            <a:off x="384651" y="902133"/>
            <a:ext cx="8352928" cy="2939266"/>
          </a:xfrm>
          <a:prstGeom prst="rect">
            <a:avLst/>
          </a:prstGeom>
          <a:ln>
            <a:solidFill>
              <a:srgbClr val="0000E1"/>
            </a:solidFill>
          </a:ln>
        </p:spPr>
        <p:txBody>
          <a:bodyPr wrap="square">
            <a:spAutoFit/>
          </a:bodyPr>
          <a:lstStyle/>
          <a:p>
            <a:pPr>
              <a:spcBef>
                <a:spcPts val="600"/>
              </a:spcBef>
            </a:pPr>
            <a:r>
              <a:rPr lang="en-US" altLang="zh-TW" dirty="0">
                <a:solidFill>
                  <a:srgbClr val="0000E1"/>
                </a:solidFill>
                <a:latin typeface="Calibri" panose="020F0502020204030204" pitchFamily="34" charset="0"/>
                <a:cs typeface="Arial" pitchFamily="34" charset="0"/>
              </a:rPr>
              <a:t>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lines are enormous drawings on the ground, in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desert in southern Peru. Most of the lines are just shapes, but about seventy are animals such as a spider, different types of birds, a monkey, or a dog. There are human figures as well. And they are huge – the biggest of the drawings is about two hundred </a:t>
            </a:r>
            <a:r>
              <a:rPr lang="en-US" altLang="zh-TW" dirty="0" err="1">
                <a:solidFill>
                  <a:srgbClr val="0000E1"/>
                </a:solidFill>
                <a:latin typeface="Calibri" panose="020F0502020204030204" pitchFamily="34" charset="0"/>
                <a:cs typeface="Arial" pitchFamily="34" charset="0"/>
              </a:rPr>
              <a:t>metres</a:t>
            </a:r>
            <a:r>
              <a:rPr lang="en-US" altLang="zh-TW" dirty="0">
                <a:solidFill>
                  <a:srgbClr val="0000E1"/>
                </a:solidFill>
                <a:latin typeface="Calibri" panose="020F0502020204030204" pitchFamily="34" charset="0"/>
                <a:cs typeface="Arial" pitchFamily="34" charset="0"/>
              </a:rPr>
              <a:t> across. Altogether, there are hundreds of these drawings and they are in an area of about eighty </a:t>
            </a:r>
            <a:r>
              <a:rPr lang="en-US" altLang="zh-TW" dirty="0" err="1">
                <a:solidFill>
                  <a:srgbClr val="0000E1"/>
                </a:solidFill>
                <a:latin typeface="Calibri" panose="020F0502020204030204" pitchFamily="34" charset="0"/>
                <a:cs typeface="Arial" pitchFamily="34" charset="0"/>
              </a:rPr>
              <a:t>kilometres</a:t>
            </a:r>
            <a:r>
              <a:rPr lang="en-US" altLang="zh-TW" dirty="0">
                <a:solidFill>
                  <a:srgbClr val="0000E1"/>
                </a:solidFill>
                <a:latin typeface="Calibri" panose="020F0502020204030204" pitchFamily="34" charset="0"/>
                <a:cs typeface="Arial" pitchFamily="34" charset="0"/>
              </a:rPr>
              <a:t> across.</a:t>
            </a:r>
          </a:p>
          <a:p>
            <a:pPr>
              <a:spcBef>
                <a:spcPts val="600"/>
              </a:spcBef>
            </a:pPr>
            <a:r>
              <a:rPr lang="en-US" altLang="zh-TW" dirty="0">
                <a:solidFill>
                  <a:srgbClr val="0000E1"/>
                </a:solidFill>
                <a:latin typeface="Calibri" panose="020F0502020204030204" pitchFamily="34" charset="0"/>
                <a:cs typeface="Arial" pitchFamily="34" charset="0"/>
              </a:rPr>
              <a:t>The lines were made by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people over a period of time starting about two thousand years ago. They moved the brown stones that cover the desert and so showed the white ground underneath. You can still see the stones along the edges of the lines.</a:t>
            </a:r>
          </a:p>
        </p:txBody>
      </p:sp>
      <p:sp>
        <p:nvSpPr>
          <p:cNvPr id="6" name="矩形 11">
            <a:extLst>
              <a:ext uri="{FF2B5EF4-FFF2-40B4-BE49-F238E27FC236}">
                <a16:creationId xmlns="" xmlns:a16="http://schemas.microsoft.com/office/drawing/2014/main" id="{D98CDB17-2637-4B6C-9B63-F00EFD9B1C44}"/>
              </a:ext>
            </a:extLst>
          </p:cNvPr>
          <p:cNvSpPr/>
          <p:nvPr/>
        </p:nvSpPr>
        <p:spPr>
          <a:xfrm>
            <a:off x="7271985" y="456375"/>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46</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 xmlns:p14="http://schemas.microsoft.com/office/powerpoint/2010/main" val="33555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7909034" y="6380908"/>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72</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 xmlns:a16="http://schemas.microsoft.com/office/drawing/2014/main" id="{9AA95452-1780-4465-BD9D-A8BC7D833008}"/>
              </a:ext>
            </a:extLst>
          </p:cNvPr>
          <p:cNvSpPr/>
          <p:nvPr/>
        </p:nvSpPr>
        <p:spPr>
          <a:xfrm>
            <a:off x="669083" y="1676347"/>
            <a:ext cx="8135533" cy="2862322"/>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1 	The </a:t>
            </a:r>
            <a:r>
              <a:rPr lang="en-US" altLang="zh-TW" sz="2000" dirty="0" err="1">
                <a:latin typeface="Calibri" panose="020F0502020204030204" pitchFamily="34" charset="0"/>
              </a:rPr>
              <a:t>Nasca</a:t>
            </a:r>
            <a:r>
              <a:rPr lang="en-US" altLang="zh-TW" sz="2000" dirty="0">
                <a:latin typeface="Calibri" panose="020F0502020204030204" pitchFamily="34" charset="0"/>
              </a:rPr>
              <a:t> people couldn’t have seen the ______________ from above.</a:t>
            </a:r>
          </a:p>
          <a:p>
            <a:pPr marL="360363" indent="-360363">
              <a:spcBef>
                <a:spcPts val="600"/>
              </a:spcBef>
            </a:pPr>
            <a:r>
              <a:rPr lang="en-US" altLang="zh-TW" sz="2000" dirty="0">
                <a:latin typeface="Calibri" panose="020F0502020204030204" pitchFamily="34" charset="0"/>
              </a:rPr>
              <a:t>2 	Maria </a:t>
            </a:r>
            <a:r>
              <a:rPr lang="en-US" altLang="zh-TW" sz="2000" dirty="0" err="1">
                <a:latin typeface="Calibri" panose="020F0502020204030204" pitchFamily="34" charset="0"/>
              </a:rPr>
              <a:t>Reiche</a:t>
            </a:r>
            <a:r>
              <a:rPr lang="en-US" altLang="zh-TW" sz="2000" dirty="0">
                <a:latin typeface="Calibri" panose="020F0502020204030204" pitchFamily="34" charset="0"/>
              </a:rPr>
              <a:t> was convinced that the lines must have been a type of ______________.</a:t>
            </a:r>
          </a:p>
          <a:p>
            <a:pPr marL="360363" indent="-360363">
              <a:spcBef>
                <a:spcPts val="600"/>
              </a:spcBef>
            </a:pPr>
            <a:r>
              <a:rPr lang="en-US" altLang="zh-TW" sz="2000" dirty="0">
                <a:latin typeface="Calibri" panose="020F0502020204030204" pitchFamily="34" charset="0"/>
              </a:rPr>
              <a:t>3 	Other people thought the lines may have been ancient Inca __________.</a:t>
            </a:r>
          </a:p>
          <a:p>
            <a:pPr marL="360363" indent="-360363">
              <a:spcBef>
                <a:spcPts val="600"/>
              </a:spcBef>
            </a:pPr>
            <a:r>
              <a:rPr lang="en-US" altLang="zh-TW" sz="2000" dirty="0">
                <a:latin typeface="Calibri" panose="020F0502020204030204" pitchFamily="34" charset="0"/>
              </a:rPr>
              <a:t>4 	The strangest idea was the lines could have guided creatures from ______________.</a:t>
            </a:r>
          </a:p>
          <a:p>
            <a:pPr marL="360363" indent="-360363">
              <a:spcBef>
                <a:spcPts val="600"/>
              </a:spcBef>
            </a:pPr>
            <a:r>
              <a:rPr lang="en-US" altLang="zh-TW" sz="2000" dirty="0">
                <a:latin typeface="Calibri" panose="020F0502020204030204" pitchFamily="34" charset="0"/>
              </a:rPr>
              <a:t>5 	The </a:t>
            </a:r>
            <a:r>
              <a:rPr lang="en-US" altLang="zh-TW" sz="2000" dirty="0" err="1">
                <a:latin typeface="Calibri" panose="020F0502020204030204" pitchFamily="34" charset="0"/>
              </a:rPr>
              <a:t>Nasca</a:t>
            </a:r>
            <a:r>
              <a:rPr lang="en-US" altLang="zh-TW" sz="2000" dirty="0">
                <a:latin typeface="Calibri" panose="020F0502020204030204" pitchFamily="34" charset="0"/>
              </a:rPr>
              <a:t> people can’t have known the lines would still be visible ______________ later.</a:t>
            </a:r>
            <a:endParaRPr lang="zh-TW" altLang="en-US" sz="2000" dirty="0">
              <a:latin typeface="Calibri" panose="020F0502020204030204" pitchFamily="34" charset="0"/>
            </a:endParaRPr>
          </a:p>
        </p:txBody>
      </p:sp>
      <p:sp>
        <p:nvSpPr>
          <p:cNvPr id="11" name="矩形 10">
            <a:extLst>
              <a:ext uri="{FF2B5EF4-FFF2-40B4-BE49-F238E27FC236}">
                <a16:creationId xmlns="" xmlns:a16="http://schemas.microsoft.com/office/drawing/2014/main" id="{D5B80547-7A62-4C92-94DF-AAAF8F3E02A2}"/>
              </a:ext>
            </a:extLst>
          </p:cNvPr>
          <p:cNvSpPr/>
          <p:nvPr/>
        </p:nvSpPr>
        <p:spPr>
          <a:xfrm>
            <a:off x="324366" y="921754"/>
            <a:ext cx="7537486"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do you think the purpose of the lines was? Listen to another extract from the radio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 Complete the sentences.</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 xmlns:a16="http://schemas.microsoft.com/office/drawing/2014/main" id="{D98CDB17-2637-4B6C-9B63-F00EFD9B1C44}"/>
              </a:ext>
            </a:extLst>
          </p:cNvPr>
          <p:cNvSpPr/>
          <p:nvPr/>
        </p:nvSpPr>
        <p:spPr>
          <a:xfrm>
            <a:off x="7767873" y="85477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47</a:t>
            </a:r>
            <a:endParaRPr lang="zh-TW" altLang="en-US" dirty="0">
              <a:solidFill>
                <a:schemeClr val="bg1">
                  <a:lumMod val="50000"/>
                </a:schemeClr>
              </a:solidFill>
              <a:latin typeface="Calibri" panose="020F0502020204030204" pitchFamily="34" charset="0"/>
            </a:endParaRPr>
          </a:p>
        </p:txBody>
      </p:sp>
      <p:sp>
        <p:nvSpPr>
          <p:cNvPr id="9" name="矩形 8">
            <a:extLst>
              <a:ext uri="{FF2B5EF4-FFF2-40B4-BE49-F238E27FC236}">
                <a16:creationId xmlns="" xmlns:a16="http://schemas.microsoft.com/office/drawing/2014/main" id="{68AE4AE4-111B-45DD-A118-D8DD58026349}"/>
              </a:ext>
            </a:extLst>
          </p:cNvPr>
          <p:cNvSpPr/>
          <p:nvPr/>
        </p:nvSpPr>
        <p:spPr>
          <a:xfrm>
            <a:off x="5677063" y="1741309"/>
            <a:ext cx="1170513"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patterns</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 xmlns:a16="http://schemas.microsoft.com/office/drawing/2014/main" id="{68AE4AE4-111B-45DD-A118-D8DD58026349}"/>
              </a:ext>
            </a:extLst>
          </p:cNvPr>
          <p:cNvSpPr/>
          <p:nvPr/>
        </p:nvSpPr>
        <p:spPr>
          <a:xfrm>
            <a:off x="1455259" y="2431973"/>
            <a:ext cx="1178528"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calendar</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 xmlns:a16="http://schemas.microsoft.com/office/drawing/2014/main" id="{68AE4AE4-111B-45DD-A118-D8DD58026349}"/>
              </a:ext>
            </a:extLst>
          </p:cNvPr>
          <p:cNvSpPr/>
          <p:nvPr/>
        </p:nvSpPr>
        <p:spPr>
          <a:xfrm>
            <a:off x="7532510" y="2810929"/>
            <a:ext cx="816249"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roads</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 xmlns:a16="http://schemas.microsoft.com/office/drawing/2014/main" id="{68AE4AE4-111B-45DD-A118-D8DD58026349}"/>
              </a:ext>
            </a:extLst>
          </p:cNvPr>
          <p:cNvSpPr/>
          <p:nvPr/>
        </p:nvSpPr>
        <p:spPr>
          <a:xfrm>
            <a:off x="1659539" y="3481927"/>
            <a:ext cx="803425"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space</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 xmlns:a16="http://schemas.microsoft.com/office/drawing/2014/main" id="{68AE4AE4-111B-45DD-A118-D8DD58026349}"/>
              </a:ext>
            </a:extLst>
          </p:cNvPr>
          <p:cNvSpPr/>
          <p:nvPr/>
        </p:nvSpPr>
        <p:spPr>
          <a:xfrm>
            <a:off x="1425019" y="4163919"/>
            <a:ext cx="1223412" cy="369332"/>
          </a:xfrm>
          <a:prstGeom prst="rect">
            <a:avLst/>
          </a:prstGeom>
        </p:spPr>
        <p:txBody>
          <a:bodyPr wrap="none">
            <a:spAutoFit/>
          </a:bodyPr>
          <a:lstStyle/>
          <a:p>
            <a:r>
              <a:rPr lang="en-US" altLang="zh-TW" b="1" dirty="0">
                <a:solidFill>
                  <a:srgbClr val="FF0066"/>
                </a:solidFill>
                <a:latin typeface="Segoe Print" panose="02000600000000000000" pitchFamily="2" charset="0"/>
              </a:rPr>
              <a:t>centuries</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 xmlns:a16="http://schemas.microsoft.com/office/drawing/2014/main"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 xmlns:a16="http://schemas.microsoft.com/office/drawing/2014/main" id="{08852661-CC52-4F79-AE8D-CA397E692F7E}"/>
              </a:ext>
            </a:extLst>
          </p:cNvPr>
          <p:cNvSpPr/>
          <p:nvPr/>
        </p:nvSpPr>
        <p:spPr>
          <a:xfrm>
            <a:off x="384651" y="902133"/>
            <a:ext cx="8352928" cy="4401205"/>
          </a:xfrm>
          <a:prstGeom prst="rect">
            <a:avLst/>
          </a:prstGeom>
          <a:ln>
            <a:solidFill>
              <a:srgbClr val="0000E1"/>
            </a:solidFill>
          </a:ln>
        </p:spPr>
        <p:txBody>
          <a:bodyPr wrap="square">
            <a:spAutoFit/>
          </a:bodyPr>
          <a:lstStyle/>
          <a:p>
            <a:pPr>
              <a:spcBef>
                <a:spcPts val="600"/>
              </a:spcBef>
            </a:pPr>
            <a:r>
              <a:rPr lang="en-US" altLang="zh-TW" dirty="0">
                <a:solidFill>
                  <a:srgbClr val="0000E1"/>
                </a:solidFill>
                <a:latin typeface="Calibri" panose="020F0502020204030204" pitchFamily="34" charset="0"/>
                <a:cs typeface="Arial" pitchFamily="34" charset="0"/>
              </a:rPr>
              <a:t>The mysterious thing about the lines is that they only became clear about one hundred years ago when air travel began. But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people couldn’t have seen the patterns from above. So  the question is how, and indeed why, did they make them?</a:t>
            </a:r>
          </a:p>
          <a:p>
            <a:pPr>
              <a:spcBef>
                <a:spcPts val="600"/>
              </a:spcBef>
            </a:pPr>
            <a:r>
              <a:rPr lang="en-US" altLang="zh-TW" dirty="0">
                <a:solidFill>
                  <a:srgbClr val="0000E1"/>
                </a:solidFill>
                <a:latin typeface="Calibri" panose="020F0502020204030204" pitchFamily="34" charset="0"/>
                <a:cs typeface="Arial" pitchFamily="34" charset="0"/>
              </a:rPr>
              <a:t>One of the first people to study the lines was an archaeologist called Maria </a:t>
            </a:r>
            <a:r>
              <a:rPr lang="en-US" altLang="zh-TW" dirty="0" err="1">
                <a:solidFill>
                  <a:srgbClr val="0000E1"/>
                </a:solidFill>
                <a:latin typeface="Calibri" panose="020F0502020204030204" pitchFamily="34" charset="0"/>
                <a:cs typeface="Arial" pitchFamily="34" charset="0"/>
              </a:rPr>
              <a:t>Reiche</a:t>
            </a:r>
            <a:r>
              <a:rPr lang="en-US" altLang="zh-TW" dirty="0">
                <a:solidFill>
                  <a:srgbClr val="0000E1"/>
                </a:solidFill>
                <a:latin typeface="Calibri" panose="020F0502020204030204" pitchFamily="34" charset="0"/>
                <a:cs typeface="Arial" pitchFamily="34" charset="0"/>
              </a:rPr>
              <a:t>. She became convinced that the lines must have been a type of calendar. Other people thought they may have been ancient Inca roads. The strangest idea was that they could have guided creatures from space!</a:t>
            </a:r>
          </a:p>
          <a:p>
            <a:pPr>
              <a:spcBef>
                <a:spcPts val="600"/>
              </a:spcBef>
            </a:pPr>
            <a:r>
              <a:rPr lang="en-US" altLang="zh-TW" dirty="0">
                <a:solidFill>
                  <a:srgbClr val="0000E1"/>
                </a:solidFill>
                <a:latin typeface="Calibri" panose="020F0502020204030204" pitchFamily="34" charset="0"/>
                <a:cs typeface="Arial" pitchFamily="34" charset="0"/>
              </a:rPr>
              <a:t>One of the other mysterious aspects of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people is that although this region of Peru is one of the driest places on Earth, they built a successful society there. How could they have done this without water? Well in fact, there is a river in the mountains. It goes underground for many </a:t>
            </a:r>
            <a:r>
              <a:rPr lang="en-US" altLang="zh-TW" dirty="0" err="1">
                <a:solidFill>
                  <a:srgbClr val="0000E1"/>
                </a:solidFill>
                <a:latin typeface="Calibri" panose="020F0502020204030204" pitchFamily="34" charset="0"/>
                <a:cs typeface="Arial" pitchFamily="34" charset="0"/>
              </a:rPr>
              <a:t>kilometres</a:t>
            </a:r>
            <a:r>
              <a:rPr lang="en-US" altLang="zh-TW" dirty="0">
                <a:solidFill>
                  <a:srgbClr val="0000E1"/>
                </a:solidFill>
                <a:latin typeface="Calibri" panose="020F0502020204030204" pitchFamily="34" charset="0"/>
                <a:cs typeface="Arial" pitchFamily="34" charset="0"/>
              </a:rPr>
              <a:t> before it reappears on the surface. Some people think that this might have seemed mysterious to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people, and so the lines were part of traditional or religious beliefs linked to the water. Whatever the explanation, one thing is for sure: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people can’t have known that the lines would still be visible centuries later.</a:t>
            </a:r>
          </a:p>
        </p:txBody>
      </p:sp>
      <p:sp>
        <p:nvSpPr>
          <p:cNvPr id="6" name="矩形 13">
            <a:extLst>
              <a:ext uri="{FF2B5EF4-FFF2-40B4-BE49-F238E27FC236}">
                <a16:creationId xmlns="" xmlns:a16="http://schemas.microsoft.com/office/drawing/2014/main" id="{D98CDB17-2637-4B6C-9B63-F00EFD9B1C44}"/>
              </a:ext>
            </a:extLst>
          </p:cNvPr>
          <p:cNvSpPr/>
          <p:nvPr/>
        </p:nvSpPr>
        <p:spPr>
          <a:xfrm>
            <a:off x="7767873" y="45619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47</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 xmlns:p14="http://schemas.microsoft.com/office/powerpoint/2010/main" val="55197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1b-p. 12</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 xmlns:a16="http://schemas.microsoft.com/office/drawing/2014/main" id="{537F75B4-DC3B-4FD9-904C-D5D69D66031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theory do you think is most likely? Compare your ideas with your class.</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 xmlns:a16="http://schemas.microsoft.com/office/drawing/2014/main" id="{08250808-5983-4994-9857-55DAEF0A02CB}"/>
              </a:ext>
            </a:extLst>
          </p:cNvPr>
          <p:cNvSpPr/>
          <p:nvPr/>
        </p:nvSpPr>
        <p:spPr>
          <a:xfrm>
            <a:off x="618538" y="853492"/>
            <a:ext cx="7906924" cy="2139047"/>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In order of most to least likely (in this writer’s opinion):</a:t>
            </a:r>
          </a:p>
          <a:p>
            <a:pPr marL="360363" indent="-360363">
              <a:spcBef>
                <a:spcPts val="600"/>
              </a:spcBef>
            </a:pPr>
            <a:r>
              <a:rPr lang="en-US" altLang="zh-TW" b="1" dirty="0">
                <a:solidFill>
                  <a:srgbClr val="FF0066"/>
                </a:solidFill>
                <a:latin typeface="Segoe Print" panose="02000600000000000000" pitchFamily="2" charset="0"/>
              </a:rPr>
              <a:t>1 	part of traditional or religious beliefs linked to the water</a:t>
            </a:r>
          </a:p>
          <a:p>
            <a:pPr marL="360363" indent="-360363">
              <a:spcBef>
                <a:spcPts val="600"/>
              </a:spcBef>
            </a:pPr>
            <a:r>
              <a:rPr lang="en-US" altLang="zh-TW" b="1" dirty="0">
                <a:solidFill>
                  <a:srgbClr val="FF0066"/>
                </a:solidFill>
                <a:latin typeface="Segoe Print" panose="02000600000000000000" pitchFamily="2" charset="0"/>
              </a:rPr>
              <a:t>2 	a type of calendar (</a:t>
            </a:r>
            <a:r>
              <a:rPr lang="en-US" altLang="zh-TW" b="1" dirty="0" err="1">
                <a:solidFill>
                  <a:srgbClr val="FF0066"/>
                </a:solidFill>
                <a:latin typeface="Segoe Print" panose="02000600000000000000" pitchFamily="2" charset="0"/>
              </a:rPr>
              <a:t>Reiche’s</a:t>
            </a:r>
            <a:r>
              <a:rPr lang="en-US" altLang="zh-TW" b="1" dirty="0">
                <a:solidFill>
                  <a:srgbClr val="FF0066"/>
                </a:solidFill>
                <a:latin typeface="Segoe Print" panose="02000600000000000000" pitchFamily="2" charset="0"/>
              </a:rPr>
              <a:t> idea)</a:t>
            </a:r>
          </a:p>
          <a:p>
            <a:pPr marL="360363" indent="-360363">
              <a:spcBef>
                <a:spcPts val="600"/>
              </a:spcBef>
            </a:pPr>
            <a:r>
              <a:rPr lang="en-US" altLang="zh-TW" b="1" dirty="0">
                <a:solidFill>
                  <a:srgbClr val="FF0066"/>
                </a:solidFill>
                <a:latin typeface="Segoe Print" panose="02000600000000000000" pitchFamily="2" charset="0"/>
              </a:rPr>
              <a:t>3 	ancient Inca roads</a:t>
            </a:r>
          </a:p>
          <a:p>
            <a:pPr marL="360363" indent="-360363">
              <a:spcBef>
                <a:spcPts val="600"/>
              </a:spcBef>
            </a:pPr>
            <a:r>
              <a:rPr lang="en-US" altLang="zh-TW" b="1" dirty="0">
                <a:solidFill>
                  <a:srgbClr val="FF0066"/>
                </a:solidFill>
                <a:latin typeface="Segoe Print" panose="02000600000000000000" pitchFamily="2" charset="0"/>
              </a:rPr>
              <a:t>4 	a guide for creatures from space!</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15830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833300" y="858112"/>
            <a:ext cx="5364333" cy="3000053"/>
          </a:xfrm>
          <a:prstGeom prst="rect">
            <a:avLst/>
          </a:prstGeom>
          <a:noFill/>
          <a:ln w="9525">
            <a:noFill/>
            <a:miter lim="800000"/>
            <a:headEnd/>
            <a:tailEnd/>
          </a:ln>
        </p:spPr>
      </p:pic>
      <p:sp>
        <p:nvSpPr>
          <p:cNvPr id="13" name="矩形 12">
            <a:extLst>
              <a:ext uri="{FF2B5EF4-FFF2-40B4-BE49-F238E27FC236}">
                <a16:creationId xmlns="" xmlns:a16="http://schemas.microsoft.com/office/drawing/2014/main" id="{537F75B4-DC3B-4FD9-904C-D5D69D660315}"/>
              </a:ext>
            </a:extLst>
          </p:cNvPr>
          <p:cNvSpPr/>
          <p:nvPr/>
        </p:nvSpPr>
        <p:spPr>
          <a:xfrm>
            <a:off x="304909" y="4261491"/>
            <a:ext cx="848880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Underline the patterns in the sentences in Exercises 2 and 4.</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72</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certainty and possibility</a:t>
            </a:r>
            <a:endParaRPr lang="zh-TW" altLang="en-US" sz="3200" b="1" dirty="0">
              <a:solidFill>
                <a:schemeClr val="tx1">
                  <a:lumMod val="65000"/>
                  <a:lumOff val="35000"/>
                </a:schemeClr>
              </a:solidFill>
              <a:latin typeface="Calibri" panose="020F0502020204030204" pitchFamily="34" charset="0"/>
            </a:endParaRPr>
          </a:p>
        </p:txBody>
      </p:sp>
      <p:pic>
        <p:nvPicPr>
          <p:cNvPr id="11" name="圖片 10">
            <a:hlinkClick r:id="rId3" action="ppaction://hlinkpres?slideindex=1&amp;slidetitle="/>
            <a:extLst>
              <a:ext uri="{FF2B5EF4-FFF2-40B4-BE49-F238E27FC236}">
                <a16:creationId xmlns="" xmlns:a16="http://schemas.microsoft.com/office/drawing/2014/main" id="{DF116452-95DD-452D-BCB3-132DD1D9DA93}"/>
              </a:ext>
            </a:extLst>
          </p:cNvPr>
          <p:cNvPicPr>
            <a:picLocks noChangeAspect="1"/>
          </p:cNvPicPr>
          <p:nvPr/>
        </p:nvPicPr>
        <p:blipFill rotWithShape="1">
          <a:blip r:embed="rId4" cstate="print"/>
          <a:srcRect l="31588" t="31573" r="31433" b="31745"/>
          <a:stretch/>
        </p:blipFill>
        <p:spPr>
          <a:xfrm>
            <a:off x="5725190" y="3545464"/>
            <a:ext cx="235900" cy="234000"/>
          </a:xfrm>
          <a:prstGeom prst="rect">
            <a:avLst/>
          </a:prstGeom>
        </p:spPr>
      </p:pic>
      <p:sp>
        <p:nvSpPr>
          <p:cNvPr id="15" name="矩形 14">
            <a:extLst>
              <a:ext uri="{FF2B5EF4-FFF2-40B4-BE49-F238E27FC236}">
                <a16:creationId xmlns="" xmlns:a16="http://schemas.microsoft.com/office/drawing/2014/main" id="{EEEDC5DB-46D9-475F-B27D-6242B7A24282}"/>
              </a:ext>
            </a:extLst>
          </p:cNvPr>
          <p:cNvSpPr/>
          <p:nvPr/>
        </p:nvSpPr>
        <p:spPr>
          <a:xfrm>
            <a:off x="4799451" y="5249142"/>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 xmlns:p14="http://schemas.microsoft.com/office/powerpoint/2010/main"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6AE7AC57-2069-44E7-854E-596BAE2768B4}"/>
              </a:ext>
            </a:extLst>
          </p:cNvPr>
          <p:cNvSpPr/>
          <p:nvPr/>
        </p:nvSpPr>
        <p:spPr>
          <a:xfrm>
            <a:off x="445493" y="942244"/>
            <a:ext cx="8328117" cy="5232202"/>
          </a:xfrm>
          <a:prstGeom prst="rect">
            <a:avLst/>
          </a:prstGeom>
        </p:spPr>
        <p:txBody>
          <a:bodyPr wrap="square">
            <a:spAutoFit/>
          </a:bodyPr>
          <a:lstStyle/>
          <a:p>
            <a:r>
              <a:rPr lang="en-US" altLang="zh-TW" b="1" dirty="0">
                <a:solidFill>
                  <a:srgbClr val="FF0066"/>
                </a:solidFill>
                <a:latin typeface="Segoe Print" panose="02000600000000000000" pitchFamily="2" charset="0"/>
              </a:rPr>
              <a:t>In Exercise 2, examples match the patterns for expressing certainty and possibility in the present (modal + infinitive). In Exercise 4, examples match the patterns for expressing certainty and possibility in the past (modal + </a:t>
            </a:r>
            <a:r>
              <a:rPr lang="en-US" altLang="zh-TW" b="1" i="1" dirty="0">
                <a:solidFill>
                  <a:srgbClr val="FF0066"/>
                </a:solidFill>
                <a:latin typeface="Segoe Print" panose="02000600000000000000" pitchFamily="2" charset="0"/>
              </a:rPr>
              <a:t>have</a:t>
            </a:r>
            <a:r>
              <a:rPr lang="en-US" altLang="zh-TW" b="1" dirty="0">
                <a:solidFill>
                  <a:srgbClr val="FF0066"/>
                </a:solidFill>
                <a:latin typeface="Segoe Print" panose="02000600000000000000" pitchFamily="2" charset="0"/>
              </a:rPr>
              <a:t> + past participle).</a:t>
            </a:r>
          </a:p>
          <a:p>
            <a:pPr>
              <a:spcBef>
                <a:spcPts val="600"/>
              </a:spcBef>
            </a:pPr>
            <a:r>
              <a:rPr lang="en-US" altLang="zh-TW" b="1" dirty="0">
                <a:solidFill>
                  <a:srgbClr val="FF0066"/>
                </a:solidFill>
                <a:latin typeface="Segoe Print" panose="02000600000000000000" pitchFamily="2" charset="0"/>
              </a:rPr>
              <a:t>Exercise 2:</a:t>
            </a:r>
          </a:p>
          <a:p>
            <a:pPr marL="360363" indent="-360363"/>
            <a:r>
              <a:rPr lang="en-US" altLang="zh-TW" b="1" dirty="0">
                <a:solidFill>
                  <a:srgbClr val="FF0066"/>
                </a:solidFill>
                <a:latin typeface="Segoe Print" panose="02000600000000000000" pitchFamily="2" charset="0"/>
              </a:rPr>
              <a:t>a 	‘They </a:t>
            </a:r>
            <a:r>
              <a:rPr lang="en-US" altLang="zh-TW" b="1" u="sng" dirty="0">
                <a:solidFill>
                  <a:srgbClr val="FF0066"/>
                </a:solidFill>
                <a:latin typeface="Segoe Print" panose="02000600000000000000" pitchFamily="2" charset="0"/>
              </a:rPr>
              <a:t>must be</a:t>
            </a:r>
            <a:r>
              <a:rPr lang="en-US" altLang="zh-TW" b="1" dirty="0">
                <a:solidFill>
                  <a:srgbClr val="FF0066"/>
                </a:solidFill>
                <a:latin typeface="Segoe Print" panose="02000600000000000000" pitchFamily="2" charset="0"/>
              </a:rPr>
              <a:t> in a desert …</a:t>
            </a:r>
          </a:p>
          <a:p>
            <a:pPr marL="360363" indent="-360363"/>
            <a:r>
              <a:rPr lang="en-US" altLang="zh-TW" b="1" dirty="0">
                <a:solidFill>
                  <a:srgbClr val="FF0066"/>
                </a:solidFill>
                <a:latin typeface="Segoe Print" panose="02000600000000000000" pitchFamily="2" charset="0"/>
              </a:rPr>
              <a:t>b 	‘They </a:t>
            </a:r>
            <a:r>
              <a:rPr lang="en-US" altLang="zh-TW" b="1" u="sng" dirty="0">
                <a:solidFill>
                  <a:srgbClr val="FF0066"/>
                </a:solidFill>
                <a:latin typeface="Segoe Print" panose="02000600000000000000" pitchFamily="2" charset="0"/>
              </a:rPr>
              <a:t>might be</a:t>
            </a:r>
            <a:r>
              <a:rPr lang="en-US" altLang="zh-TW" b="1" dirty="0">
                <a:solidFill>
                  <a:srgbClr val="FF0066"/>
                </a:solidFill>
                <a:latin typeface="Segoe Print" panose="02000600000000000000" pitchFamily="2" charset="0"/>
              </a:rPr>
              <a:t> roads.’</a:t>
            </a:r>
          </a:p>
          <a:p>
            <a:pPr marL="360363" indent="-360363"/>
            <a:r>
              <a:rPr lang="en-US" altLang="zh-TW" b="1" dirty="0">
                <a:solidFill>
                  <a:srgbClr val="FF0066"/>
                </a:solidFill>
                <a:latin typeface="Segoe Print" panose="02000600000000000000" pitchFamily="2" charset="0"/>
              </a:rPr>
              <a:t>	‘No, they </a:t>
            </a:r>
            <a:r>
              <a:rPr lang="en-US" altLang="zh-TW" b="1" u="sng" dirty="0">
                <a:solidFill>
                  <a:srgbClr val="FF0066"/>
                </a:solidFill>
                <a:latin typeface="Segoe Print" panose="02000600000000000000" pitchFamily="2" charset="0"/>
              </a:rPr>
              <a:t>can’t</a:t>
            </a:r>
            <a:r>
              <a:rPr lang="en-US" altLang="zh-TW" b="1" dirty="0">
                <a:solidFill>
                  <a:srgbClr val="FF0066"/>
                </a:solidFill>
                <a:latin typeface="Segoe Print" panose="02000600000000000000" pitchFamily="2" charset="0"/>
              </a:rPr>
              <a:t> all </a:t>
            </a:r>
            <a:r>
              <a:rPr lang="en-US" altLang="zh-TW" b="1" u="sng" dirty="0">
                <a:solidFill>
                  <a:srgbClr val="FF0066"/>
                </a:solidFill>
                <a:latin typeface="Segoe Print" panose="02000600000000000000" pitchFamily="2" charset="0"/>
              </a:rPr>
              <a:t>be</a:t>
            </a:r>
            <a:r>
              <a:rPr lang="en-US" altLang="zh-TW" b="1" dirty="0">
                <a:solidFill>
                  <a:srgbClr val="FF0066"/>
                </a:solidFill>
                <a:latin typeface="Segoe Print" panose="02000600000000000000" pitchFamily="2" charset="0"/>
              </a:rPr>
              <a:t> roads.’</a:t>
            </a:r>
          </a:p>
          <a:p>
            <a:pPr marL="360363" indent="-360363"/>
            <a:r>
              <a:rPr lang="en-US" altLang="zh-TW" b="1" dirty="0">
                <a:solidFill>
                  <a:srgbClr val="FF0066"/>
                </a:solidFill>
                <a:latin typeface="Segoe Print" panose="02000600000000000000" pitchFamily="2" charset="0"/>
              </a:rPr>
              <a:t>c 	‘Yeah, so they </a:t>
            </a:r>
            <a:r>
              <a:rPr lang="en-US" altLang="zh-TW" b="1" u="sng" dirty="0">
                <a:solidFill>
                  <a:srgbClr val="FF0066"/>
                </a:solidFill>
                <a:latin typeface="Segoe Print" panose="02000600000000000000" pitchFamily="2" charset="0"/>
              </a:rPr>
              <a:t>must be</a:t>
            </a:r>
            <a:r>
              <a:rPr lang="en-US" altLang="zh-TW" b="1" dirty="0">
                <a:solidFill>
                  <a:srgbClr val="FF0066"/>
                </a:solidFill>
                <a:latin typeface="Segoe Print" panose="02000600000000000000" pitchFamily="2" charset="0"/>
              </a:rPr>
              <a:t> pretty big.’</a:t>
            </a:r>
          </a:p>
          <a:p>
            <a:pPr>
              <a:spcBef>
                <a:spcPts val="600"/>
              </a:spcBef>
            </a:pPr>
            <a:r>
              <a:rPr lang="en-US" altLang="zh-TW" b="1" dirty="0">
                <a:solidFill>
                  <a:srgbClr val="FF0066"/>
                </a:solidFill>
                <a:latin typeface="Segoe Print" panose="02000600000000000000" pitchFamily="2" charset="0"/>
              </a:rPr>
              <a:t>Exercise 4:</a:t>
            </a:r>
          </a:p>
          <a:p>
            <a:pPr marL="360363" indent="-360363"/>
            <a:r>
              <a:rPr lang="en-US" altLang="zh-TW" b="1" dirty="0">
                <a:solidFill>
                  <a:srgbClr val="FF0066"/>
                </a:solidFill>
                <a:latin typeface="Segoe Print" panose="02000600000000000000" pitchFamily="2" charset="0"/>
              </a:rPr>
              <a:t>1 	The </a:t>
            </a:r>
            <a:r>
              <a:rPr lang="en-US" altLang="zh-TW" b="1" dirty="0" err="1">
                <a:solidFill>
                  <a:srgbClr val="FF0066"/>
                </a:solidFill>
                <a:latin typeface="Segoe Print" panose="02000600000000000000" pitchFamily="2" charset="0"/>
              </a:rPr>
              <a:t>Nasca</a:t>
            </a:r>
            <a:r>
              <a:rPr lang="en-US" altLang="zh-TW" b="1" dirty="0">
                <a:solidFill>
                  <a:srgbClr val="FF0066"/>
                </a:solidFill>
                <a:latin typeface="Segoe Print" panose="02000600000000000000" pitchFamily="2" charset="0"/>
              </a:rPr>
              <a:t> people </a:t>
            </a:r>
            <a:r>
              <a:rPr lang="en-US" altLang="zh-TW" b="1" u="sng" dirty="0">
                <a:solidFill>
                  <a:srgbClr val="FF0066"/>
                </a:solidFill>
                <a:latin typeface="Segoe Print" panose="02000600000000000000" pitchFamily="2" charset="0"/>
              </a:rPr>
              <a:t>couldn’t have seen</a:t>
            </a:r>
            <a:r>
              <a:rPr lang="en-US" altLang="zh-TW" b="1" dirty="0">
                <a:solidFill>
                  <a:srgbClr val="FF0066"/>
                </a:solidFill>
                <a:latin typeface="Segoe Print" panose="02000600000000000000" pitchFamily="2" charset="0"/>
              </a:rPr>
              <a:t> the patterns from above.</a:t>
            </a:r>
          </a:p>
          <a:p>
            <a:pPr marL="360363" indent="-360363"/>
            <a:r>
              <a:rPr lang="en-US" altLang="zh-TW" b="1" dirty="0">
                <a:solidFill>
                  <a:srgbClr val="FF0066"/>
                </a:solidFill>
                <a:latin typeface="Segoe Print" panose="02000600000000000000" pitchFamily="2" charset="0"/>
              </a:rPr>
              <a:t>2 	Maria </a:t>
            </a:r>
            <a:r>
              <a:rPr lang="en-US" altLang="zh-TW" b="1" dirty="0" err="1">
                <a:solidFill>
                  <a:srgbClr val="FF0066"/>
                </a:solidFill>
                <a:latin typeface="Segoe Print" panose="02000600000000000000" pitchFamily="2" charset="0"/>
              </a:rPr>
              <a:t>Reiche</a:t>
            </a:r>
            <a:r>
              <a:rPr lang="en-US" altLang="zh-TW" b="1" dirty="0">
                <a:solidFill>
                  <a:srgbClr val="FF0066"/>
                </a:solidFill>
                <a:latin typeface="Segoe Print" panose="02000600000000000000" pitchFamily="2" charset="0"/>
              </a:rPr>
              <a:t> was convinced that the lines </a:t>
            </a:r>
            <a:r>
              <a:rPr lang="en-US" altLang="zh-TW" b="1" u="sng" dirty="0">
                <a:solidFill>
                  <a:srgbClr val="FF0066"/>
                </a:solidFill>
                <a:latin typeface="Segoe Print" panose="02000600000000000000" pitchFamily="2" charset="0"/>
              </a:rPr>
              <a:t>must have been</a:t>
            </a:r>
            <a:r>
              <a:rPr lang="en-US" altLang="zh-TW" b="1" dirty="0">
                <a:solidFill>
                  <a:srgbClr val="FF0066"/>
                </a:solidFill>
                <a:latin typeface="Segoe Print" panose="02000600000000000000" pitchFamily="2" charset="0"/>
              </a:rPr>
              <a:t> a type of calendar.</a:t>
            </a:r>
          </a:p>
          <a:p>
            <a:pPr marL="360363" indent="-360363"/>
            <a:r>
              <a:rPr lang="en-US" altLang="zh-TW" b="1" dirty="0">
                <a:solidFill>
                  <a:srgbClr val="FF0066"/>
                </a:solidFill>
                <a:latin typeface="Segoe Print" panose="02000600000000000000" pitchFamily="2" charset="0"/>
              </a:rPr>
              <a:t>3 	Some people thought the lines </a:t>
            </a:r>
            <a:r>
              <a:rPr lang="en-US" altLang="zh-TW" b="1" u="sng" dirty="0">
                <a:solidFill>
                  <a:srgbClr val="FF0066"/>
                </a:solidFill>
                <a:latin typeface="Segoe Print" panose="02000600000000000000" pitchFamily="2" charset="0"/>
              </a:rPr>
              <a:t>may have been</a:t>
            </a:r>
            <a:r>
              <a:rPr lang="en-US" altLang="zh-TW" b="1" dirty="0">
                <a:solidFill>
                  <a:srgbClr val="FF0066"/>
                </a:solidFill>
                <a:latin typeface="Segoe Print" panose="02000600000000000000" pitchFamily="2" charset="0"/>
              </a:rPr>
              <a:t> ancient Inca roads.</a:t>
            </a:r>
          </a:p>
          <a:p>
            <a:pPr marL="360363" indent="-360363"/>
            <a:r>
              <a:rPr lang="en-US" altLang="zh-TW" b="1" dirty="0">
                <a:solidFill>
                  <a:srgbClr val="FF0066"/>
                </a:solidFill>
                <a:latin typeface="Segoe Print" panose="02000600000000000000" pitchFamily="2" charset="0"/>
              </a:rPr>
              <a:t>4 	The strangest idea was the lines </a:t>
            </a:r>
            <a:r>
              <a:rPr lang="en-US" altLang="zh-TW" b="1" u="sng" dirty="0">
                <a:solidFill>
                  <a:srgbClr val="FF0066"/>
                </a:solidFill>
                <a:latin typeface="Segoe Print" panose="02000600000000000000" pitchFamily="2" charset="0"/>
              </a:rPr>
              <a:t>could have guided</a:t>
            </a:r>
            <a:r>
              <a:rPr lang="en-US" altLang="zh-TW" b="1" dirty="0">
                <a:solidFill>
                  <a:srgbClr val="FF0066"/>
                </a:solidFill>
                <a:latin typeface="Segoe Print" panose="02000600000000000000" pitchFamily="2" charset="0"/>
              </a:rPr>
              <a:t> creatures from space.</a:t>
            </a:r>
          </a:p>
          <a:p>
            <a:pPr marL="360363" indent="-360363"/>
            <a:r>
              <a:rPr lang="en-US" altLang="zh-TW" b="1" dirty="0">
                <a:solidFill>
                  <a:srgbClr val="FF0066"/>
                </a:solidFill>
                <a:latin typeface="Segoe Print" panose="02000600000000000000" pitchFamily="2" charset="0"/>
              </a:rPr>
              <a:t>5 	The </a:t>
            </a:r>
            <a:r>
              <a:rPr lang="en-US" altLang="zh-TW" b="1" dirty="0" err="1">
                <a:solidFill>
                  <a:srgbClr val="FF0066"/>
                </a:solidFill>
                <a:latin typeface="Segoe Print" panose="02000600000000000000" pitchFamily="2" charset="0"/>
              </a:rPr>
              <a:t>Nasca</a:t>
            </a:r>
            <a:r>
              <a:rPr lang="en-US" altLang="zh-TW" b="1" dirty="0">
                <a:solidFill>
                  <a:srgbClr val="FF0066"/>
                </a:solidFill>
                <a:latin typeface="Segoe Print" panose="02000600000000000000" pitchFamily="2" charset="0"/>
              </a:rPr>
              <a:t> people </a:t>
            </a:r>
            <a:r>
              <a:rPr lang="en-US" altLang="zh-TW" b="1" u="sng" dirty="0">
                <a:solidFill>
                  <a:srgbClr val="FF0066"/>
                </a:solidFill>
                <a:latin typeface="Segoe Print" panose="02000600000000000000" pitchFamily="2" charset="0"/>
              </a:rPr>
              <a:t>can’t have known</a:t>
            </a:r>
            <a:r>
              <a:rPr lang="en-US" altLang="zh-TW" b="1" dirty="0">
                <a:solidFill>
                  <a:srgbClr val="FF0066"/>
                </a:solidFill>
                <a:latin typeface="Segoe Print" panose="02000600000000000000" pitchFamily="2" charset="0"/>
              </a:rPr>
              <a:t> the lines would still be visible centuries later.</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 xmlns:a16="http://schemas.microsoft.com/office/drawing/2014/main" id="{CC753686-DF14-40E7-AD7F-BDDEC4CAFCC1}"/>
              </a:ext>
            </a:extLst>
          </p:cNvPr>
          <p:cNvSpPr/>
          <p:nvPr/>
        </p:nvSpPr>
        <p:spPr>
          <a:xfrm>
            <a:off x="463424" y="511313"/>
            <a:ext cx="6416991"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Exercise 6</a:t>
            </a:r>
          </a:p>
        </p:txBody>
      </p:sp>
    </p:spTree>
    <p:extLst>
      <p:ext uri="{BB962C8B-B14F-4D97-AF65-F5344CB8AC3E}">
        <p14:creationId xmlns=""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left)">
                                      <p:cBhvr>
                                        <p:cTn id="18" dur="500"/>
                                        <p:tgtEl>
                                          <p:spTgt spid="2">
                                            <p:txEl>
                                              <p:pRg st="3" end="3"/>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left)">
                                      <p:cBhvr>
                                        <p:cTn id="21" dur="500"/>
                                        <p:tgtEl>
                                          <p:spTgt spid="2">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wipe(left)">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wipe(left)">
                                      <p:cBhvr>
                                        <p:cTn id="29" dur="500"/>
                                        <p:tgtEl>
                                          <p:spTgt spid="2">
                                            <p:txEl>
                                              <p:pRg st="6" end="6"/>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wipe(left)">
                                      <p:cBhvr>
                                        <p:cTn id="32" dur="500"/>
                                        <p:tgtEl>
                                          <p:spTgt spid="2">
                                            <p:txEl>
                                              <p:pRg st="7" end="7"/>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wipe(left)">
                                      <p:cBhvr>
                                        <p:cTn id="35" dur="500"/>
                                        <p:tgtEl>
                                          <p:spTgt spid="2">
                                            <p:txEl>
                                              <p:pRg st="8" end="8"/>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wipe(left)">
                                      <p:cBhvr>
                                        <p:cTn id="38" dur="500"/>
                                        <p:tgtEl>
                                          <p:spTgt spid="2">
                                            <p:txEl>
                                              <p:pRg st="9" end="9"/>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wipe(left)">
                                      <p:cBhvr>
                                        <p:cTn id="41" dur="500"/>
                                        <p:tgtEl>
                                          <p:spTgt spid="2">
                                            <p:txEl>
                                              <p:pRg st="10" end="10"/>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wipe(left)">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72</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again. Choose the correct option to complete the rules.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 xmlns:a16="http://schemas.microsoft.com/office/drawing/2014/main" id="{247C47A1-85B5-4231-AF1E-899FB19A78ED}"/>
              </a:ext>
            </a:extLst>
          </p:cNvPr>
          <p:cNvSpPr/>
          <p:nvPr/>
        </p:nvSpPr>
        <p:spPr>
          <a:xfrm>
            <a:off x="659798" y="1244759"/>
            <a:ext cx="8124516" cy="1785104"/>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We use </a:t>
            </a:r>
            <a:r>
              <a:rPr lang="en-US" altLang="zh-TW" sz="2000" i="1" dirty="0">
                <a:latin typeface="Calibri" panose="020F0502020204030204" pitchFamily="34" charset="0"/>
                <a:cs typeface="Calibri" panose="020F0502020204030204" pitchFamily="34" charset="0"/>
              </a:rPr>
              <a:t>must</a:t>
            </a:r>
            <a:r>
              <a:rPr lang="en-US" altLang="zh-TW" sz="2000" dirty="0">
                <a:latin typeface="Calibri" panose="020F0502020204030204" pitchFamily="34" charset="0"/>
                <a:cs typeface="Calibri" panose="020F0502020204030204" pitchFamily="34" charset="0"/>
              </a:rPr>
              <a:t> to say if something is or was </a:t>
            </a:r>
            <a:r>
              <a:rPr lang="en-US" altLang="zh-TW" sz="2000" i="1" dirty="0">
                <a:latin typeface="Calibri" panose="020F0502020204030204" pitchFamily="34" charset="0"/>
                <a:cs typeface="Calibri" panose="020F0502020204030204" pitchFamily="34" charset="0"/>
              </a:rPr>
              <a:t>possible / probable</a:t>
            </a:r>
            <a:r>
              <a:rPr lang="en-US" altLang="zh-TW" sz="2000" dirty="0">
                <a:latin typeface="Calibri" panose="020F0502020204030204" pitchFamily="34" charset="0"/>
                <a:cs typeface="Calibri" panose="020F0502020204030204" pitchFamily="34" charset="0"/>
              </a:rPr>
              <a:t>.</a:t>
            </a:r>
          </a:p>
          <a:p>
            <a:pPr marL="360363" indent="-360363">
              <a:spcBef>
                <a:spcPts val="600"/>
              </a:spcBef>
            </a:pPr>
            <a:r>
              <a:rPr lang="en-US" altLang="zh-TW" sz="2000" dirty="0">
                <a:latin typeface="Calibri" panose="020F0502020204030204" pitchFamily="34" charset="0"/>
                <a:cs typeface="Calibri" panose="020F0502020204030204" pitchFamily="34" charset="0"/>
              </a:rPr>
              <a:t>2 	We use </a:t>
            </a:r>
            <a:r>
              <a:rPr lang="en-US" altLang="zh-TW" sz="2000" i="1" dirty="0">
                <a:latin typeface="Calibri" panose="020F0502020204030204" pitchFamily="34" charset="0"/>
                <a:cs typeface="Calibri" panose="020F0502020204030204" pitchFamily="34" charset="0"/>
              </a:rPr>
              <a:t>might, may </a:t>
            </a:r>
            <a:r>
              <a:rPr lang="en-US" altLang="zh-TW" sz="2000" dirty="0">
                <a:latin typeface="Calibri" panose="020F0502020204030204" pitchFamily="34" charset="0"/>
                <a:cs typeface="Calibri" panose="020F0502020204030204" pitchFamily="34" charset="0"/>
              </a:rPr>
              <a:t>and </a:t>
            </a:r>
            <a:r>
              <a:rPr lang="en-US" altLang="zh-TW" sz="2000" i="1" dirty="0">
                <a:latin typeface="Calibri" panose="020F0502020204030204" pitchFamily="34" charset="0"/>
                <a:cs typeface="Calibri" panose="020F0502020204030204" pitchFamily="34" charset="0"/>
              </a:rPr>
              <a:t>could</a:t>
            </a:r>
            <a:r>
              <a:rPr lang="en-US" altLang="zh-TW" sz="2000" dirty="0">
                <a:latin typeface="Calibri" panose="020F0502020204030204" pitchFamily="34" charset="0"/>
                <a:cs typeface="Calibri" panose="020F0502020204030204" pitchFamily="34" charset="0"/>
              </a:rPr>
              <a:t> to say if something is or was </a:t>
            </a:r>
            <a:r>
              <a:rPr lang="en-US" altLang="zh-TW" sz="2000" i="1" dirty="0">
                <a:latin typeface="Calibri" panose="020F0502020204030204" pitchFamily="34" charset="0"/>
                <a:cs typeface="Calibri" panose="020F0502020204030204" pitchFamily="34" charset="0"/>
              </a:rPr>
              <a:t>possible / probable.</a:t>
            </a:r>
          </a:p>
          <a:p>
            <a:pPr marL="360363" indent="-360363">
              <a:spcBef>
                <a:spcPts val="600"/>
              </a:spcBef>
            </a:pPr>
            <a:r>
              <a:rPr lang="en-US" altLang="zh-TW" sz="2000" dirty="0">
                <a:latin typeface="Calibri" panose="020F0502020204030204" pitchFamily="34" charset="0"/>
                <a:cs typeface="Calibri" panose="020F0502020204030204" pitchFamily="34" charset="0"/>
              </a:rPr>
              <a:t>3 	We use </a:t>
            </a:r>
            <a:r>
              <a:rPr lang="en-US" altLang="zh-TW" sz="2000" i="1" dirty="0">
                <a:latin typeface="Calibri" panose="020F0502020204030204" pitchFamily="34" charset="0"/>
                <a:cs typeface="Calibri" panose="020F0502020204030204" pitchFamily="34" charset="0"/>
              </a:rPr>
              <a:t>can’t</a:t>
            </a:r>
            <a:r>
              <a:rPr lang="en-US" altLang="zh-TW" sz="2000" dirty="0">
                <a:latin typeface="Calibri" panose="020F0502020204030204" pitchFamily="34" charset="0"/>
                <a:cs typeface="Calibri" panose="020F0502020204030204" pitchFamily="34" charset="0"/>
              </a:rPr>
              <a:t> and </a:t>
            </a:r>
            <a:r>
              <a:rPr lang="en-US" altLang="zh-TW" sz="2000" i="1" dirty="0">
                <a:latin typeface="Calibri" panose="020F0502020204030204" pitchFamily="34" charset="0"/>
                <a:cs typeface="Calibri" panose="020F0502020204030204" pitchFamily="34" charset="0"/>
              </a:rPr>
              <a:t>couldn’t</a:t>
            </a:r>
            <a:r>
              <a:rPr lang="en-US" altLang="zh-TW" sz="2000" dirty="0">
                <a:latin typeface="Calibri" panose="020F0502020204030204" pitchFamily="34" charset="0"/>
                <a:cs typeface="Calibri" panose="020F0502020204030204" pitchFamily="34" charset="0"/>
              </a:rPr>
              <a:t> to say if something is or was </a:t>
            </a:r>
            <a:r>
              <a:rPr lang="en-US" altLang="zh-TW" sz="2000" i="1" dirty="0">
                <a:latin typeface="Calibri" panose="020F0502020204030204" pitchFamily="34" charset="0"/>
                <a:cs typeface="Calibri" panose="020F0502020204030204" pitchFamily="34" charset="0"/>
              </a:rPr>
              <a:t>impossible / improbable.</a:t>
            </a:r>
            <a:endParaRPr lang="zh-TW" altLang="en-US" sz="2000" i="1" dirty="0">
              <a:latin typeface="Calibri" panose="020F0502020204030204" pitchFamily="34" charset="0"/>
              <a:cs typeface="Calibri" panose="020F0502020204030204" pitchFamily="34" charset="0"/>
            </a:endParaRPr>
          </a:p>
        </p:txBody>
      </p:sp>
      <p:sp>
        <p:nvSpPr>
          <p:cNvPr id="14" name="矩形: 圓角 9">
            <a:extLst>
              <a:ext uri="{FF2B5EF4-FFF2-40B4-BE49-F238E27FC236}">
                <a16:creationId xmlns="" xmlns:a16="http://schemas.microsoft.com/office/drawing/2014/main" id="{E5BB3E78-C49F-438A-A771-96B3DBBA079B}"/>
              </a:ext>
            </a:extLst>
          </p:cNvPr>
          <p:cNvSpPr/>
          <p:nvPr/>
        </p:nvSpPr>
        <p:spPr>
          <a:xfrm>
            <a:off x="6453318" y="1336341"/>
            <a:ext cx="1056857"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5" name="矩形: 圓角 9">
            <a:extLst>
              <a:ext uri="{FF2B5EF4-FFF2-40B4-BE49-F238E27FC236}">
                <a16:creationId xmlns="" xmlns:a16="http://schemas.microsoft.com/office/drawing/2014/main" id="{E5BB3E78-C49F-438A-A771-96B3DBBA079B}"/>
              </a:ext>
            </a:extLst>
          </p:cNvPr>
          <p:cNvSpPr/>
          <p:nvPr/>
        </p:nvSpPr>
        <p:spPr>
          <a:xfrm>
            <a:off x="7134678" y="1686536"/>
            <a:ext cx="90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6" name="矩形: 圓角 9">
            <a:extLst>
              <a:ext uri="{FF2B5EF4-FFF2-40B4-BE49-F238E27FC236}">
                <a16:creationId xmlns="" xmlns:a16="http://schemas.microsoft.com/office/drawing/2014/main" id="{E5BB3E78-C49F-438A-A771-96B3DBBA079B}"/>
              </a:ext>
            </a:extLst>
          </p:cNvPr>
          <p:cNvSpPr/>
          <p:nvPr/>
        </p:nvSpPr>
        <p:spPr>
          <a:xfrm>
            <a:off x="6754876" y="2376777"/>
            <a:ext cx="1173589"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 xmlns:a16="http://schemas.microsoft.com/office/drawing/2014/main" id="{537F75B4-DC3B-4FD9-904C-D5D69D66031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t> </a:t>
            </a:r>
            <a:r>
              <a:rPr lang="en-US" altLang="zh-TW" sz="2000" dirty="0">
                <a:latin typeface="Calibri" panose="020F0502020204030204" pitchFamily="34" charset="0"/>
                <a:cs typeface="Calibri" panose="020F0502020204030204" pitchFamily="34" charset="0"/>
              </a:rPr>
              <a:t>Complete the sentences with present modal forms.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 xmlns:a16="http://schemas.microsoft.com/office/drawing/2014/main" id="{247C47A1-85B5-4231-AF1E-899FB19A78ED}"/>
              </a:ext>
            </a:extLst>
          </p:cNvPr>
          <p:cNvSpPr/>
          <p:nvPr/>
        </p:nvSpPr>
        <p:spPr>
          <a:xfrm>
            <a:off x="670072" y="895438"/>
            <a:ext cx="8124516" cy="3862596"/>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This drawing has eight legs. Insects have six legs. So it _______________ an insect.</a:t>
            </a:r>
          </a:p>
          <a:p>
            <a:pPr marL="360363" indent="-360363">
              <a:spcBef>
                <a:spcPts val="600"/>
              </a:spcBef>
            </a:pPr>
            <a:r>
              <a:rPr lang="en-US" altLang="zh-TW" sz="2000" dirty="0">
                <a:latin typeface="Calibri" panose="020F0502020204030204" pitchFamily="34" charset="0"/>
                <a:cs typeface="Calibri" panose="020F0502020204030204" pitchFamily="34" charset="0"/>
              </a:rPr>
              <a:t>2 	‘What are the straight lines?’ ‘I’m not sure. They ____________________ paths.’</a:t>
            </a:r>
          </a:p>
          <a:p>
            <a:pPr marL="360363" indent="-360363">
              <a:spcBef>
                <a:spcPts val="600"/>
              </a:spcBef>
            </a:pPr>
            <a:r>
              <a:rPr lang="en-US" altLang="zh-TW" sz="2000" dirty="0">
                <a:latin typeface="Calibri" panose="020F0502020204030204" pitchFamily="34" charset="0"/>
                <a:cs typeface="Calibri" panose="020F0502020204030204" pitchFamily="34" charset="0"/>
              </a:rPr>
              <a:t>3 	‘What’s the plane doing?’ ‘It ____________________ photographing the lines, but I can’t see a camera.’</a:t>
            </a:r>
          </a:p>
          <a:p>
            <a:pPr marL="360363" indent="-360363">
              <a:spcBef>
                <a:spcPts val="600"/>
              </a:spcBef>
            </a:pPr>
            <a:r>
              <a:rPr lang="en-US" altLang="zh-TW" sz="2000" dirty="0">
                <a:latin typeface="Calibri" panose="020F0502020204030204" pitchFamily="34" charset="0"/>
                <a:cs typeface="Calibri" panose="020F0502020204030204" pitchFamily="34" charset="0"/>
              </a:rPr>
              <a:t>4 	It’s summer in Europe now, so it ____________________ winter in Peru.</a:t>
            </a:r>
          </a:p>
          <a:p>
            <a:pPr marL="360363" indent="-360363">
              <a:spcBef>
                <a:spcPts val="600"/>
              </a:spcBef>
            </a:pPr>
            <a:r>
              <a:rPr lang="en-US" altLang="zh-TW" sz="2000" dirty="0">
                <a:latin typeface="Calibri" panose="020F0502020204030204" pitchFamily="34" charset="0"/>
                <a:cs typeface="Calibri" panose="020F0502020204030204" pitchFamily="34" charset="0"/>
              </a:rPr>
              <a:t>5 	I’d like to walk along the lines, but they ____________________ let people do that.</a:t>
            </a:r>
          </a:p>
          <a:p>
            <a:pPr marL="360363" indent="-360363">
              <a:spcBef>
                <a:spcPts val="600"/>
              </a:spcBef>
            </a:pPr>
            <a:r>
              <a:rPr lang="en-US" altLang="zh-TW" sz="2000" dirty="0">
                <a:latin typeface="Calibri" panose="020F0502020204030204" pitchFamily="34" charset="0"/>
                <a:cs typeface="Calibri" panose="020F0502020204030204" pitchFamily="34" charset="0"/>
              </a:rPr>
              <a:t>6 	The figures are so big a plane ____________________ the only way to see them properly.</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 xmlns:a16="http://schemas.microsoft.com/office/drawing/2014/main" id="{7ED1442E-D2C7-4EB7-A997-1AC357F789C2}"/>
              </a:ext>
            </a:extLst>
          </p:cNvPr>
          <p:cNvSpPr/>
          <p:nvPr/>
        </p:nvSpPr>
        <p:spPr>
          <a:xfrm>
            <a:off x="7097153" y="945223"/>
            <a:ext cx="1098378" cy="369332"/>
          </a:xfrm>
          <a:prstGeom prst="rect">
            <a:avLst/>
          </a:prstGeom>
        </p:spPr>
        <p:txBody>
          <a:bodyPr wrap="none">
            <a:spAutoFit/>
          </a:bodyPr>
          <a:lstStyle/>
          <a:p>
            <a:r>
              <a:rPr lang="en-US" altLang="zh-TW" b="1" dirty="0">
                <a:solidFill>
                  <a:srgbClr val="FF0066"/>
                </a:solidFill>
                <a:latin typeface="Segoe Print" panose="02000600000000000000" pitchFamily="2" charset="0"/>
              </a:rPr>
              <a:t>can’t be</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 xmlns:a16="http://schemas.microsoft.com/office/drawing/2014/main" id="{7ED1442E-D2C7-4EB7-A997-1AC357F789C2}"/>
              </a:ext>
            </a:extLst>
          </p:cNvPr>
          <p:cNvSpPr/>
          <p:nvPr/>
        </p:nvSpPr>
        <p:spPr>
          <a:xfrm>
            <a:off x="6189238" y="1632543"/>
            <a:ext cx="2585964" cy="369332"/>
          </a:xfrm>
          <a:prstGeom prst="rect">
            <a:avLst/>
          </a:prstGeom>
        </p:spPr>
        <p:txBody>
          <a:bodyPr wrap="none">
            <a:spAutoFit/>
          </a:bodyPr>
          <a:lstStyle/>
          <a:p>
            <a:r>
              <a:rPr lang="en-US" altLang="zh-TW" b="1" dirty="0">
                <a:solidFill>
                  <a:srgbClr val="FF0066"/>
                </a:solidFill>
                <a:latin typeface="Segoe Print" panose="02000600000000000000" pitchFamily="2" charset="0"/>
              </a:rPr>
              <a:t>might/may/could be</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 xmlns:a16="http://schemas.microsoft.com/office/drawing/2014/main" id="{7ED1442E-D2C7-4EB7-A997-1AC357F789C2}"/>
              </a:ext>
            </a:extLst>
          </p:cNvPr>
          <p:cNvSpPr/>
          <p:nvPr/>
        </p:nvSpPr>
        <p:spPr>
          <a:xfrm>
            <a:off x="4076864" y="2298078"/>
            <a:ext cx="2585964" cy="369332"/>
          </a:xfrm>
          <a:prstGeom prst="rect">
            <a:avLst/>
          </a:prstGeom>
        </p:spPr>
        <p:txBody>
          <a:bodyPr wrap="none">
            <a:spAutoFit/>
          </a:bodyPr>
          <a:lstStyle/>
          <a:p>
            <a:r>
              <a:rPr lang="en-US" altLang="zh-TW" b="1" dirty="0">
                <a:solidFill>
                  <a:srgbClr val="FF0066"/>
                </a:solidFill>
                <a:latin typeface="Segoe Print" panose="02000600000000000000" pitchFamily="2" charset="0"/>
              </a:rPr>
              <a:t>might/may/could be</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 xmlns:a16="http://schemas.microsoft.com/office/drawing/2014/main" id="{7ED1442E-D2C7-4EB7-A997-1AC357F789C2}"/>
              </a:ext>
            </a:extLst>
          </p:cNvPr>
          <p:cNvSpPr/>
          <p:nvPr/>
        </p:nvSpPr>
        <p:spPr>
          <a:xfrm>
            <a:off x="5234050" y="3013524"/>
            <a:ext cx="1109599" cy="369332"/>
          </a:xfrm>
          <a:prstGeom prst="rect">
            <a:avLst/>
          </a:prstGeom>
        </p:spPr>
        <p:txBody>
          <a:bodyPr wrap="none">
            <a:spAutoFit/>
          </a:bodyPr>
          <a:lstStyle/>
          <a:p>
            <a:r>
              <a:rPr lang="en-US" altLang="zh-TW" b="1" dirty="0">
                <a:solidFill>
                  <a:srgbClr val="FF0066"/>
                </a:solidFill>
                <a:latin typeface="Segoe Print" panose="02000600000000000000" pitchFamily="2" charset="0"/>
              </a:rPr>
              <a:t>must be</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 xmlns:a16="http://schemas.microsoft.com/office/drawing/2014/main" id="{7ED1442E-D2C7-4EB7-A997-1AC357F789C2}"/>
              </a:ext>
            </a:extLst>
          </p:cNvPr>
          <p:cNvSpPr/>
          <p:nvPr/>
        </p:nvSpPr>
        <p:spPr>
          <a:xfrm>
            <a:off x="5361560" y="3383393"/>
            <a:ext cx="2295821" cy="369332"/>
          </a:xfrm>
          <a:prstGeom prst="rect">
            <a:avLst/>
          </a:prstGeom>
        </p:spPr>
        <p:txBody>
          <a:bodyPr wrap="none">
            <a:spAutoFit/>
          </a:bodyPr>
          <a:lstStyle/>
          <a:p>
            <a:r>
              <a:rPr lang="en-US" altLang="zh-TW" b="1" dirty="0">
                <a:solidFill>
                  <a:srgbClr val="FF0066"/>
                </a:solidFill>
                <a:latin typeface="Segoe Print" panose="02000600000000000000" pitchFamily="2" charset="0"/>
              </a:rPr>
              <a:t>mightn’t/may not</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 xmlns:a16="http://schemas.microsoft.com/office/drawing/2014/main" id="{7ED1442E-D2C7-4EB7-A997-1AC357F789C2}"/>
              </a:ext>
            </a:extLst>
          </p:cNvPr>
          <p:cNvSpPr/>
          <p:nvPr/>
        </p:nvSpPr>
        <p:spPr>
          <a:xfrm>
            <a:off x="4940181" y="4070049"/>
            <a:ext cx="1109599" cy="369332"/>
          </a:xfrm>
          <a:prstGeom prst="rect">
            <a:avLst/>
          </a:prstGeom>
        </p:spPr>
        <p:txBody>
          <a:bodyPr wrap="none">
            <a:spAutoFit/>
          </a:bodyPr>
          <a:lstStyle/>
          <a:p>
            <a:r>
              <a:rPr lang="en-US" altLang="zh-TW" b="1" dirty="0">
                <a:solidFill>
                  <a:srgbClr val="FF0066"/>
                </a:solidFill>
                <a:latin typeface="Segoe Print" panose="02000600000000000000" pitchFamily="2" charset="0"/>
              </a:rPr>
              <a:t>must be</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 xmlns:a16="http://schemas.microsoft.com/office/drawing/2014/main" id="{537F75B4-DC3B-4FD9-904C-D5D69D66031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about the </a:t>
            </a:r>
            <a:r>
              <a:rPr lang="en-US" altLang="zh-TW" sz="2000" dirty="0" err="1">
                <a:latin typeface="Calibri" panose="020F0502020204030204" pitchFamily="34" charset="0"/>
                <a:cs typeface="Calibri" panose="020F0502020204030204" pitchFamily="34" charset="0"/>
              </a:rPr>
              <a:t>Nasca</a:t>
            </a:r>
            <a:r>
              <a:rPr lang="en-US" altLang="zh-TW" sz="2000" dirty="0">
                <a:latin typeface="Calibri" panose="020F0502020204030204" pitchFamily="34" charset="0"/>
                <a:cs typeface="Calibri" panose="020F0502020204030204" pitchFamily="34" charset="0"/>
              </a:rPr>
              <a:t> lines with the past modal form.</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 xmlns:a16="http://schemas.microsoft.com/office/drawing/2014/main" id="{247C47A1-85B5-4231-AF1E-899FB19A78ED}"/>
              </a:ext>
            </a:extLst>
          </p:cNvPr>
          <p:cNvSpPr/>
          <p:nvPr/>
        </p:nvSpPr>
        <p:spPr>
          <a:xfrm>
            <a:off x="670072" y="844067"/>
            <a:ext cx="8124516" cy="3400931"/>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The lines ______________________ something very special to the </a:t>
            </a:r>
            <a:r>
              <a:rPr lang="en-US" altLang="zh-TW" sz="2000" dirty="0" err="1">
                <a:latin typeface="Calibri" panose="020F0502020204030204" pitchFamily="34" charset="0"/>
                <a:cs typeface="Calibri" panose="020F0502020204030204" pitchFamily="34" charset="0"/>
              </a:rPr>
              <a:t>Nasca</a:t>
            </a:r>
            <a:r>
              <a:rPr lang="en-US" altLang="zh-TW" sz="2000" dirty="0">
                <a:latin typeface="Calibri" panose="020F0502020204030204" pitchFamily="34" charset="0"/>
                <a:cs typeface="Calibri" panose="020F0502020204030204" pitchFamily="34" charset="0"/>
              </a:rPr>
              <a:t> people. (must / mean)</a:t>
            </a:r>
          </a:p>
          <a:p>
            <a:pPr marL="360363" indent="-360363">
              <a:spcBef>
                <a:spcPts val="600"/>
              </a:spcBef>
            </a:pPr>
            <a:r>
              <a:rPr lang="en-US" altLang="zh-TW" sz="2000" dirty="0">
                <a:latin typeface="Calibri" panose="020F0502020204030204" pitchFamily="34" charset="0"/>
                <a:cs typeface="Calibri" panose="020F0502020204030204" pitchFamily="34" charset="0"/>
              </a:rPr>
              <a:t>2 	We know water ______________________ easy to find. (can’t / be)</a:t>
            </a:r>
          </a:p>
          <a:p>
            <a:pPr marL="360363" indent="-360363">
              <a:spcBef>
                <a:spcPts val="600"/>
              </a:spcBef>
            </a:pPr>
            <a:r>
              <a:rPr lang="en-US" altLang="zh-TW" sz="2000" dirty="0">
                <a:latin typeface="Calibri" panose="020F0502020204030204" pitchFamily="34" charset="0"/>
                <a:cs typeface="Calibri" panose="020F0502020204030204" pitchFamily="34" charset="0"/>
              </a:rPr>
              <a:t>3 	The water in the area ______________________. (might / disappear)</a:t>
            </a:r>
          </a:p>
          <a:p>
            <a:pPr marL="360363" indent="-360363">
              <a:spcBef>
                <a:spcPts val="600"/>
              </a:spcBef>
            </a:pPr>
            <a:r>
              <a:rPr lang="en-US" altLang="zh-TW" sz="2000" dirty="0">
                <a:latin typeface="Calibri" panose="020F0502020204030204" pitchFamily="34" charset="0"/>
                <a:cs typeface="Calibri" panose="020F0502020204030204" pitchFamily="34" charset="0"/>
              </a:rPr>
              <a:t>4 	People ______________________ the drawings for fun. (might / make)</a:t>
            </a:r>
          </a:p>
          <a:p>
            <a:pPr marL="360363" indent="-360363">
              <a:spcBef>
                <a:spcPts val="600"/>
              </a:spcBef>
            </a:pPr>
            <a:r>
              <a:rPr lang="en-US" altLang="zh-TW" sz="2000" dirty="0">
                <a:latin typeface="Calibri" panose="020F0502020204030204" pitchFamily="34" charset="0"/>
                <a:cs typeface="Calibri" panose="020F0502020204030204" pitchFamily="34" charset="0"/>
              </a:rPr>
              <a:t>5 	The animal drawings ______________________ roads. (couldn’t / be)</a:t>
            </a:r>
          </a:p>
          <a:p>
            <a:pPr marL="360363" indent="-360363">
              <a:spcBef>
                <a:spcPts val="600"/>
              </a:spcBef>
            </a:pPr>
            <a:r>
              <a:rPr lang="en-US" altLang="zh-TW" sz="2000" dirty="0">
                <a:latin typeface="Calibri" panose="020F0502020204030204" pitchFamily="34" charset="0"/>
                <a:cs typeface="Calibri" panose="020F0502020204030204" pitchFamily="34" charset="0"/>
              </a:rPr>
              <a:t>6 	The animals ______________________ in the region. (must / live)</a:t>
            </a:r>
          </a:p>
          <a:p>
            <a:pPr marL="360363" indent="-360363">
              <a:spcBef>
                <a:spcPts val="600"/>
              </a:spcBef>
            </a:pPr>
            <a:r>
              <a:rPr lang="en-US" altLang="zh-TW" sz="2000" dirty="0">
                <a:latin typeface="Calibri" panose="020F0502020204030204" pitchFamily="34" charset="0"/>
                <a:cs typeface="Calibri" panose="020F0502020204030204" pitchFamily="34" charset="0"/>
              </a:rPr>
              <a:t>7 	The </a:t>
            </a:r>
            <a:r>
              <a:rPr lang="en-US" altLang="zh-TW" sz="2000" dirty="0" err="1">
                <a:latin typeface="Calibri" panose="020F0502020204030204" pitchFamily="34" charset="0"/>
                <a:cs typeface="Calibri" panose="020F0502020204030204" pitchFamily="34" charset="0"/>
              </a:rPr>
              <a:t>Nasca</a:t>
            </a:r>
            <a:r>
              <a:rPr lang="en-US" altLang="zh-TW" sz="2000" dirty="0">
                <a:latin typeface="Calibri" panose="020F0502020204030204" pitchFamily="34" charset="0"/>
                <a:cs typeface="Calibri" panose="020F0502020204030204" pitchFamily="34" charset="0"/>
              </a:rPr>
              <a:t> people ______________________ simple tools. (could / use)</a:t>
            </a:r>
          </a:p>
          <a:p>
            <a:pPr marL="360363" indent="-360363">
              <a:spcBef>
                <a:spcPts val="600"/>
              </a:spcBef>
            </a:pPr>
            <a:r>
              <a:rPr lang="en-US" altLang="zh-TW" sz="2000" dirty="0">
                <a:latin typeface="Calibri" panose="020F0502020204030204" pitchFamily="34" charset="0"/>
                <a:cs typeface="Calibri" panose="020F0502020204030204" pitchFamily="34" charset="0"/>
              </a:rPr>
              <a:t>8 	People ______________________ the lines carefully. (must / look after)</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 xmlns:a16="http://schemas.microsoft.com/office/drawing/2014/main" id="{7ED1442E-D2C7-4EB7-A997-1AC357F789C2}"/>
              </a:ext>
            </a:extLst>
          </p:cNvPr>
          <p:cNvSpPr/>
          <p:nvPr/>
        </p:nvSpPr>
        <p:spPr>
          <a:xfrm>
            <a:off x="2410435" y="873631"/>
            <a:ext cx="2217274" cy="369332"/>
          </a:xfrm>
          <a:prstGeom prst="rect">
            <a:avLst/>
          </a:prstGeom>
        </p:spPr>
        <p:txBody>
          <a:bodyPr wrap="none">
            <a:spAutoFit/>
          </a:bodyPr>
          <a:lstStyle/>
          <a:p>
            <a:r>
              <a:rPr lang="en-US" altLang="zh-TW" b="1" dirty="0">
                <a:solidFill>
                  <a:srgbClr val="FF0066"/>
                </a:solidFill>
                <a:latin typeface="Segoe Print" panose="02000600000000000000" pitchFamily="2" charset="0"/>
              </a:rPr>
              <a:t>must have meant</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 xmlns:a16="http://schemas.microsoft.com/office/drawing/2014/main" id="{7ED1442E-D2C7-4EB7-A997-1AC357F789C2}"/>
              </a:ext>
            </a:extLst>
          </p:cNvPr>
          <p:cNvSpPr/>
          <p:nvPr/>
        </p:nvSpPr>
        <p:spPr>
          <a:xfrm>
            <a:off x="3321883" y="1551725"/>
            <a:ext cx="1988045" cy="369332"/>
          </a:xfrm>
          <a:prstGeom prst="rect">
            <a:avLst/>
          </a:prstGeom>
        </p:spPr>
        <p:txBody>
          <a:bodyPr wrap="none">
            <a:spAutoFit/>
          </a:bodyPr>
          <a:lstStyle/>
          <a:p>
            <a:r>
              <a:rPr lang="en-US" altLang="zh-TW" b="1" dirty="0">
                <a:solidFill>
                  <a:srgbClr val="FF0066"/>
                </a:solidFill>
                <a:latin typeface="Segoe Print" panose="02000600000000000000" pitchFamily="2" charset="0"/>
              </a:rPr>
              <a:t>can’t have been</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 xmlns:a16="http://schemas.microsoft.com/office/drawing/2014/main" id="{7ED1442E-D2C7-4EB7-A997-1AC357F789C2}"/>
              </a:ext>
            </a:extLst>
          </p:cNvPr>
          <p:cNvSpPr/>
          <p:nvPr/>
        </p:nvSpPr>
        <p:spPr>
          <a:xfrm>
            <a:off x="3332157" y="1931870"/>
            <a:ext cx="2967479" cy="369332"/>
          </a:xfrm>
          <a:prstGeom prst="rect">
            <a:avLst/>
          </a:prstGeom>
        </p:spPr>
        <p:txBody>
          <a:bodyPr wrap="none">
            <a:spAutoFit/>
          </a:bodyPr>
          <a:lstStyle/>
          <a:p>
            <a:r>
              <a:rPr lang="en-US" altLang="zh-TW" b="1" dirty="0">
                <a:solidFill>
                  <a:srgbClr val="FF0066"/>
                </a:solidFill>
                <a:latin typeface="Segoe Print" panose="02000600000000000000" pitchFamily="2" charset="0"/>
              </a:rPr>
              <a:t>might have disappeared</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 xmlns:a16="http://schemas.microsoft.com/office/drawing/2014/main" id="{7ED1442E-D2C7-4EB7-A997-1AC357F789C2}"/>
              </a:ext>
            </a:extLst>
          </p:cNvPr>
          <p:cNvSpPr/>
          <p:nvPr/>
        </p:nvSpPr>
        <p:spPr>
          <a:xfrm>
            <a:off x="2130081" y="2366579"/>
            <a:ext cx="2212465" cy="369332"/>
          </a:xfrm>
          <a:prstGeom prst="rect">
            <a:avLst/>
          </a:prstGeom>
        </p:spPr>
        <p:txBody>
          <a:bodyPr wrap="none">
            <a:spAutoFit/>
          </a:bodyPr>
          <a:lstStyle/>
          <a:p>
            <a:r>
              <a:rPr lang="en-US" altLang="zh-TW" b="1" dirty="0">
                <a:solidFill>
                  <a:srgbClr val="FF0066"/>
                </a:solidFill>
                <a:latin typeface="Segoe Print" panose="02000600000000000000" pitchFamily="2" charset="0"/>
              </a:rPr>
              <a:t>might have made</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 xmlns:a16="http://schemas.microsoft.com/office/drawing/2014/main" id="{7ED1442E-D2C7-4EB7-A997-1AC357F789C2}"/>
              </a:ext>
            </a:extLst>
          </p:cNvPr>
          <p:cNvSpPr/>
          <p:nvPr/>
        </p:nvSpPr>
        <p:spPr>
          <a:xfrm>
            <a:off x="3527366" y="2705626"/>
            <a:ext cx="2342308" cy="369332"/>
          </a:xfrm>
          <a:prstGeom prst="rect">
            <a:avLst/>
          </a:prstGeom>
        </p:spPr>
        <p:txBody>
          <a:bodyPr wrap="none">
            <a:spAutoFit/>
          </a:bodyPr>
          <a:lstStyle/>
          <a:p>
            <a:r>
              <a:rPr lang="en-US" altLang="zh-TW" b="1" dirty="0">
                <a:solidFill>
                  <a:srgbClr val="FF0066"/>
                </a:solidFill>
                <a:latin typeface="Segoe Print" panose="02000600000000000000" pitchFamily="2" charset="0"/>
              </a:rPr>
              <a:t>couldn’t have been</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 xmlns:a16="http://schemas.microsoft.com/office/drawing/2014/main" id="{7ED1442E-D2C7-4EB7-A997-1AC357F789C2}"/>
              </a:ext>
            </a:extLst>
          </p:cNvPr>
          <p:cNvSpPr/>
          <p:nvPr/>
        </p:nvSpPr>
        <p:spPr>
          <a:xfrm>
            <a:off x="2816737" y="3104606"/>
            <a:ext cx="2000869" cy="369332"/>
          </a:xfrm>
          <a:prstGeom prst="rect">
            <a:avLst/>
          </a:prstGeom>
        </p:spPr>
        <p:txBody>
          <a:bodyPr wrap="none">
            <a:spAutoFit/>
          </a:bodyPr>
          <a:lstStyle/>
          <a:p>
            <a:r>
              <a:rPr lang="en-US" altLang="zh-TW" b="1" dirty="0">
                <a:solidFill>
                  <a:srgbClr val="FF0066"/>
                </a:solidFill>
                <a:latin typeface="Segoe Print" panose="02000600000000000000" pitchFamily="2" charset="0"/>
              </a:rPr>
              <a:t>must have lived</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 xmlns:a16="http://schemas.microsoft.com/office/drawing/2014/main" id="{7ED1442E-D2C7-4EB7-A997-1AC357F789C2}"/>
              </a:ext>
            </a:extLst>
          </p:cNvPr>
          <p:cNvSpPr/>
          <p:nvPr/>
        </p:nvSpPr>
        <p:spPr>
          <a:xfrm>
            <a:off x="3320170" y="3453926"/>
            <a:ext cx="2105063" cy="369332"/>
          </a:xfrm>
          <a:prstGeom prst="rect">
            <a:avLst/>
          </a:prstGeom>
        </p:spPr>
        <p:txBody>
          <a:bodyPr wrap="none">
            <a:spAutoFit/>
          </a:bodyPr>
          <a:lstStyle/>
          <a:p>
            <a:r>
              <a:rPr lang="en-US" altLang="zh-TW" b="1" dirty="0">
                <a:solidFill>
                  <a:srgbClr val="FF0066"/>
                </a:solidFill>
                <a:latin typeface="Segoe Print" panose="02000600000000000000" pitchFamily="2" charset="0"/>
              </a:rPr>
              <a:t>could have used </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 xmlns:a16="http://schemas.microsoft.com/office/drawing/2014/main" id="{7ED1442E-D2C7-4EB7-A997-1AC357F789C2}"/>
              </a:ext>
            </a:extLst>
          </p:cNvPr>
          <p:cNvSpPr/>
          <p:nvPr/>
        </p:nvSpPr>
        <p:spPr>
          <a:xfrm>
            <a:off x="1912609" y="3875167"/>
            <a:ext cx="2863284" cy="369332"/>
          </a:xfrm>
          <a:prstGeom prst="rect">
            <a:avLst/>
          </a:prstGeom>
        </p:spPr>
        <p:txBody>
          <a:bodyPr wrap="none">
            <a:spAutoFit/>
          </a:bodyPr>
          <a:lstStyle/>
          <a:p>
            <a:r>
              <a:rPr lang="en-US" altLang="zh-TW" b="1" dirty="0">
                <a:solidFill>
                  <a:srgbClr val="FF0066"/>
                </a:solidFill>
                <a:latin typeface="Segoe Print" panose="02000600000000000000" pitchFamily="2" charset="0"/>
              </a:rPr>
              <a:t>must have looked after</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7"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E99991C3-F504-40A5-8558-11506C3EFCB7}"/>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conversation again. What do the words in bold refer to?</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6-p. 69</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 xmlns:a16="http://schemas.microsoft.com/office/drawing/2014/main" id="{B2413412-AA77-492F-A495-1DB32E9C7113}"/>
              </a:ext>
            </a:extLst>
          </p:cNvPr>
          <p:cNvSpPr/>
          <p:nvPr/>
        </p:nvSpPr>
        <p:spPr>
          <a:xfrm>
            <a:off x="7391237" y="66253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43</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 xmlns:a16="http://schemas.microsoft.com/office/drawing/2014/main" id="{AC0F971C-7D34-4E48-9E93-878CB6BF98A6}"/>
              </a:ext>
            </a:extLst>
          </p:cNvPr>
          <p:cNvSpPr/>
          <p:nvPr/>
        </p:nvSpPr>
        <p:spPr>
          <a:xfrm>
            <a:off x="644809" y="838474"/>
            <a:ext cx="8160182"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Do you think the photographer </a:t>
            </a:r>
            <a:r>
              <a:rPr lang="en-US" altLang="zh-TW" sz="2000" dirty="0" err="1">
                <a:latin typeface="Calibri" panose="020F0502020204030204" pitchFamily="34" charset="0"/>
              </a:rPr>
              <a:t>Photoshopped</a:t>
            </a:r>
            <a:r>
              <a:rPr lang="en-US" altLang="zh-TW" sz="2000" dirty="0">
                <a:latin typeface="Calibri" panose="020F0502020204030204" pitchFamily="34" charset="0"/>
              </a:rPr>
              <a:t> </a:t>
            </a:r>
            <a:r>
              <a:rPr lang="en-US" altLang="zh-TW" sz="2000" b="1" dirty="0">
                <a:latin typeface="Calibri" panose="020F0502020204030204" pitchFamily="34" charset="0"/>
              </a:rPr>
              <a:t>it</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2 	I’m surprised he didn’t frighten </a:t>
            </a:r>
            <a:r>
              <a:rPr lang="en-US" altLang="zh-TW" sz="2000" b="1" dirty="0">
                <a:latin typeface="Calibri" panose="020F0502020204030204" pitchFamily="34" charset="0"/>
              </a:rPr>
              <a:t>them</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3 	I can’t make </a:t>
            </a:r>
            <a:r>
              <a:rPr lang="en-US" altLang="zh-TW" sz="2000" b="1" dirty="0">
                <a:latin typeface="Calibri" panose="020F0502020204030204" pitchFamily="34" charset="0"/>
              </a:rPr>
              <a:t>it</a:t>
            </a:r>
            <a:r>
              <a:rPr lang="en-US" altLang="zh-TW" sz="2000" dirty="0">
                <a:latin typeface="Calibri" panose="020F0502020204030204" pitchFamily="34" charset="0"/>
              </a:rPr>
              <a:t> out.</a:t>
            </a:r>
          </a:p>
          <a:p>
            <a:pPr marL="363538" indent="-363538">
              <a:spcBef>
                <a:spcPts val="600"/>
              </a:spcBef>
            </a:pPr>
            <a:r>
              <a:rPr lang="en-US" altLang="zh-TW" sz="2000" dirty="0">
                <a:latin typeface="Calibri" panose="020F0502020204030204" pitchFamily="34" charset="0"/>
              </a:rPr>
              <a:t>4 	</a:t>
            </a:r>
            <a:r>
              <a:rPr lang="en-US" altLang="zh-TW" sz="2000" b="1" dirty="0">
                <a:latin typeface="Calibri" panose="020F0502020204030204" pitchFamily="34" charset="0"/>
              </a:rPr>
              <a:t>They</a:t>
            </a:r>
            <a:r>
              <a:rPr lang="en-US" altLang="zh-TW" sz="2000" dirty="0">
                <a:latin typeface="Calibri" panose="020F0502020204030204" pitchFamily="34" charset="0"/>
              </a:rPr>
              <a:t>’re parasailing.</a:t>
            </a:r>
          </a:p>
          <a:p>
            <a:pPr marL="363538" indent="-363538">
              <a:spcBef>
                <a:spcPts val="600"/>
              </a:spcBef>
            </a:pPr>
            <a:r>
              <a:rPr lang="en-US" altLang="zh-TW" sz="2000" dirty="0">
                <a:latin typeface="Calibri" panose="020F0502020204030204" pitchFamily="34" charset="0"/>
              </a:rPr>
              <a:t>5	It’s a really popular sport </a:t>
            </a:r>
            <a:r>
              <a:rPr lang="en-US" altLang="zh-TW" sz="2000" b="1" dirty="0">
                <a:latin typeface="Calibri" panose="020F0502020204030204" pitchFamily="34" charset="0"/>
              </a:rPr>
              <a:t>there</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
        <p:nvSpPr>
          <p:cNvPr id="12" name="矩形 11">
            <a:extLst>
              <a:ext uri="{FF2B5EF4-FFF2-40B4-BE49-F238E27FC236}">
                <a16:creationId xmlns="" xmlns:a16="http://schemas.microsoft.com/office/drawing/2014/main" id="{3F2633EE-7264-4168-9BAE-286A6F0D6132}"/>
              </a:ext>
            </a:extLst>
          </p:cNvPr>
          <p:cNvSpPr/>
          <p:nvPr/>
        </p:nvSpPr>
        <p:spPr>
          <a:xfrm>
            <a:off x="712576" y="2918272"/>
            <a:ext cx="7691685" cy="2062103"/>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the photo</a:t>
            </a:r>
          </a:p>
          <a:p>
            <a:pPr marL="360363" indent="-360363">
              <a:spcBef>
                <a:spcPts val="600"/>
              </a:spcBef>
            </a:pPr>
            <a:r>
              <a:rPr lang="en-US" altLang="zh-TW" b="1" dirty="0">
                <a:solidFill>
                  <a:srgbClr val="FF0066"/>
                </a:solidFill>
                <a:latin typeface="Segoe Print" panose="02000600000000000000" pitchFamily="2" charset="0"/>
              </a:rPr>
              <a:t>2 	the cows</a:t>
            </a:r>
          </a:p>
          <a:p>
            <a:pPr marL="360363" indent="-360363">
              <a:spcBef>
                <a:spcPts val="600"/>
              </a:spcBef>
            </a:pPr>
            <a:r>
              <a:rPr lang="en-US" altLang="zh-TW" b="1" dirty="0">
                <a:solidFill>
                  <a:srgbClr val="FF0066"/>
                </a:solidFill>
                <a:latin typeface="Segoe Print" panose="02000600000000000000" pitchFamily="2" charset="0"/>
              </a:rPr>
              <a:t>3 	the background</a:t>
            </a:r>
          </a:p>
          <a:p>
            <a:pPr marL="360363" indent="-360363">
              <a:spcBef>
                <a:spcPts val="600"/>
              </a:spcBef>
            </a:pPr>
            <a:r>
              <a:rPr lang="en-US" altLang="zh-TW" b="1" dirty="0">
                <a:solidFill>
                  <a:srgbClr val="FF0066"/>
                </a:solidFill>
                <a:latin typeface="Segoe Print" panose="02000600000000000000" pitchFamily="2" charset="0"/>
              </a:rPr>
              <a:t>4 	the people (in the photo)</a:t>
            </a:r>
          </a:p>
          <a:p>
            <a:pPr marL="360363" indent="-360363">
              <a:spcBef>
                <a:spcPts val="600"/>
              </a:spcBef>
            </a:pPr>
            <a:r>
              <a:rPr lang="en-US" altLang="zh-TW" b="1" dirty="0">
                <a:solidFill>
                  <a:srgbClr val="FF0066"/>
                </a:solidFill>
                <a:latin typeface="Segoe Print" panose="02000600000000000000" pitchFamily="2" charset="0"/>
              </a:rPr>
              <a:t>5 	in the place where the picture was taken – the coast of Andalusia</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left)">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conversations using the correct option and the verb in brackets. Use a present or past modal form.</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 xmlns:a16="http://schemas.microsoft.com/office/drawing/2014/main" id="{247C47A1-85B5-4231-AF1E-899FB19A78ED}"/>
              </a:ext>
            </a:extLst>
          </p:cNvPr>
          <p:cNvSpPr/>
          <p:nvPr/>
        </p:nvSpPr>
        <p:spPr>
          <a:xfrm>
            <a:off x="670072" y="1048348"/>
            <a:ext cx="8124516" cy="5209118"/>
          </a:xfrm>
          <a:prstGeom prst="rect">
            <a:avLst/>
          </a:prstGeom>
        </p:spPr>
        <p:txBody>
          <a:bodyPr wrap="square">
            <a:spAutoFit/>
          </a:bodyPr>
          <a:lstStyle/>
          <a:p>
            <a:pPr marL="360363" indent="-360363">
              <a:spcBef>
                <a:spcPts val="300"/>
              </a:spcBef>
            </a:pPr>
            <a:r>
              <a:rPr lang="en-US" altLang="zh-TW" sz="2000" dirty="0">
                <a:latin typeface="Calibri" panose="020F0502020204030204" pitchFamily="34" charset="0"/>
                <a:cs typeface="Calibri" panose="020F0502020204030204" pitchFamily="34" charset="0"/>
              </a:rPr>
              <a:t>1 	A:  Why hasn’t my sister returned my phone call?</a:t>
            </a:r>
          </a:p>
          <a:p>
            <a:pPr marL="360363" indent="-360363">
              <a:spcBef>
                <a:spcPts val="300"/>
              </a:spcBef>
            </a:pPr>
            <a:r>
              <a:rPr lang="en-US" altLang="zh-TW" sz="2000" dirty="0">
                <a:latin typeface="Calibri" panose="020F0502020204030204" pitchFamily="34" charset="0"/>
                <a:cs typeface="Calibri" panose="020F0502020204030204" pitchFamily="34" charset="0"/>
              </a:rPr>
              <a:t>	B:  Well, she </a:t>
            </a:r>
            <a:r>
              <a:rPr lang="en-US" altLang="zh-TW" sz="2000" i="1" dirty="0">
                <a:latin typeface="Calibri" panose="020F0502020204030204" pitchFamily="34" charset="0"/>
                <a:cs typeface="Calibri" panose="020F0502020204030204" pitchFamily="34" charset="0"/>
              </a:rPr>
              <a:t>can’t / may _________________ </a:t>
            </a:r>
            <a:r>
              <a:rPr lang="en-US" altLang="zh-TW" sz="2000" dirty="0">
                <a:latin typeface="Calibri" panose="020F0502020204030204" pitchFamily="34" charset="0"/>
                <a:cs typeface="Calibri" panose="020F0502020204030204" pitchFamily="34" charset="0"/>
              </a:rPr>
              <a:t>have forgotten (forget).</a:t>
            </a:r>
          </a:p>
          <a:p>
            <a:pPr marL="360363" indent="-360363">
              <a:spcBef>
                <a:spcPts val="300"/>
              </a:spcBef>
            </a:pPr>
            <a:r>
              <a:rPr lang="en-US" altLang="zh-TW" sz="2000" dirty="0">
                <a:latin typeface="Calibri" panose="020F0502020204030204" pitchFamily="34" charset="0"/>
                <a:cs typeface="Calibri" panose="020F0502020204030204" pitchFamily="34" charset="0"/>
              </a:rPr>
              <a:t>            She never forgets things.</a:t>
            </a:r>
          </a:p>
          <a:p>
            <a:pPr marL="360363" indent="-360363">
              <a:spcBef>
                <a:spcPts val="300"/>
              </a:spcBef>
            </a:pPr>
            <a:r>
              <a:rPr lang="en-US" altLang="zh-TW" sz="2000" dirty="0">
                <a:latin typeface="Calibri" panose="020F0502020204030204" pitchFamily="34" charset="0"/>
                <a:cs typeface="Calibri" panose="020F0502020204030204" pitchFamily="34" charset="0"/>
              </a:rPr>
              <a:t>2 	A:  Is Sandra here? I haven’t seen her today.</a:t>
            </a:r>
          </a:p>
          <a:p>
            <a:pPr marL="360363" indent="-360363">
              <a:spcBef>
                <a:spcPts val="300"/>
              </a:spcBef>
            </a:pPr>
            <a:r>
              <a:rPr lang="en-US" altLang="zh-TW" sz="2000" dirty="0">
                <a:latin typeface="Calibri" panose="020F0502020204030204" pitchFamily="34" charset="0"/>
                <a:cs typeface="Calibri" panose="020F0502020204030204" pitchFamily="34" charset="0"/>
              </a:rPr>
              <a:t>	B:  Yes, she’s here. She </a:t>
            </a:r>
            <a:r>
              <a:rPr lang="en-US" altLang="zh-TW" sz="2000" i="1" dirty="0">
                <a:latin typeface="Calibri" panose="020F0502020204030204" pitchFamily="34" charset="0"/>
                <a:cs typeface="Calibri" panose="020F0502020204030204" pitchFamily="34" charset="0"/>
              </a:rPr>
              <a:t>can’t / might _________________ </a:t>
            </a:r>
            <a:r>
              <a:rPr lang="en-US" altLang="zh-TW" sz="2000" dirty="0">
                <a:latin typeface="Calibri" panose="020F0502020204030204" pitchFamily="34" charset="0"/>
                <a:cs typeface="Calibri" panose="020F0502020204030204" pitchFamily="34" charset="0"/>
              </a:rPr>
              <a:t>(get) a coffee.</a:t>
            </a:r>
          </a:p>
          <a:p>
            <a:pPr marL="360363" indent="-360363">
              <a:spcBef>
                <a:spcPts val="300"/>
              </a:spcBef>
            </a:pPr>
            <a:r>
              <a:rPr lang="en-US" altLang="zh-TW" sz="2000" dirty="0">
                <a:latin typeface="Calibri" panose="020F0502020204030204" pitchFamily="34" charset="0"/>
                <a:cs typeface="Calibri" panose="020F0502020204030204" pitchFamily="34" charset="0"/>
              </a:rPr>
              <a:t>3 	A:  Who’s Tom talking to?</a:t>
            </a:r>
          </a:p>
          <a:p>
            <a:pPr marL="360363" indent="-360363">
              <a:spcBef>
                <a:spcPts val="300"/>
              </a:spcBef>
            </a:pPr>
            <a:r>
              <a:rPr lang="en-US" altLang="zh-TW" sz="2000" dirty="0">
                <a:latin typeface="Calibri" panose="020F0502020204030204" pitchFamily="34" charset="0"/>
                <a:cs typeface="Calibri" panose="020F0502020204030204" pitchFamily="34" charset="0"/>
              </a:rPr>
              <a:t>	B:  It </a:t>
            </a:r>
            <a:r>
              <a:rPr lang="en-US" altLang="zh-TW" sz="2000" i="1" dirty="0">
                <a:latin typeface="Calibri" panose="020F0502020204030204" pitchFamily="34" charset="0"/>
                <a:cs typeface="Calibri" panose="020F0502020204030204" pitchFamily="34" charset="0"/>
              </a:rPr>
              <a:t>may</a:t>
            </a:r>
            <a:r>
              <a:rPr lang="en-US" altLang="zh-TW" sz="2000" dirty="0">
                <a:latin typeface="Calibri" panose="020F0502020204030204" pitchFamily="34" charset="0"/>
                <a:cs typeface="Calibri" panose="020F0502020204030204" pitchFamily="34" charset="0"/>
              </a:rPr>
              <a:t> / </a:t>
            </a:r>
            <a:r>
              <a:rPr lang="en-US" altLang="zh-TW" sz="2000" i="1" dirty="0">
                <a:latin typeface="Calibri" panose="020F0502020204030204" pitchFamily="34" charset="0"/>
                <a:cs typeface="Calibri" panose="020F0502020204030204" pitchFamily="34" charset="0"/>
              </a:rPr>
              <a:t>must</a:t>
            </a:r>
            <a:r>
              <a:rPr lang="en-US" altLang="zh-TW" sz="20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_________________ </a:t>
            </a:r>
            <a:r>
              <a:rPr lang="en-US" altLang="zh-TW" sz="2000" dirty="0">
                <a:latin typeface="Calibri" panose="020F0502020204030204" pitchFamily="34" charset="0"/>
                <a:cs typeface="Calibri" panose="020F0502020204030204" pitchFamily="34" charset="0"/>
              </a:rPr>
              <a:t>(be) his father. He said, ‘Hi, Dad.’</a:t>
            </a:r>
          </a:p>
          <a:p>
            <a:pPr marL="360363" indent="-360363">
              <a:spcBef>
                <a:spcPts val="300"/>
              </a:spcBef>
            </a:pPr>
            <a:r>
              <a:rPr lang="en-US" altLang="zh-TW" sz="2000" dirty="0">
                <a:latin typeface="Calibri" panose="020F0502020204030204" pitchFamily="34" charset="0"/>
                <a:cs typeface="Calibri" panose="020F0502020204030204" pitchFamily="34" charset="0"/>
              </a:rPr>
              <a:t>4 	A:  Why did the plane arrive late?</a:t>
            </a:r>
          </a:p>
          <a:p>
            <a:pPr marL="360363" indent="-360363">
              <a:spcBef>
                <a:spcPts val="300"/>
              </a:spcBef>
            </a:pPr>
            <a:r>
              <a:rPr lang="en-US" altLang="zh-TW" sz="2000" dirty="0">
                <a:latin typeface="Calibri" panose="020F0502020204030204" pitchFamily="34" charset="0"/>
                <a:cs typeface="Calibri" panose="020F0502020204030204" pitchFamily="34" charset="0"/>
              </a:rPr>
              <a:t>	B:  I don’t know. It </a:t>
            </a:r>
            <a:r>
              <a:rPr lang="en-US" altLang="zh-TW" sz="2000" i="1" dirty="0">
                <a:latin typeface="Calibri" panose="020F0502020204030204" pitchFamily="34" charset="0"/>
                <a:cs typeface="Calibri" panose="020F0502020204030204" pitchFamily="34" charset="0"/>
              </a:rPr>
              <a:t>could</a:t>
            </a:r>
            <a:r>
              <a:rPr lang="en-US" altLang="zh-TW" sz="2000" dirty="0">
                <a:latin typeface="Calibri" panose="020F0502020204030204" pitchFamily="34" charset="0"/>
                <a:cs typeface="Calibri" panose="020F0502020204030204" pitchFamily="34" charset="0"/>
              </a:rPr>
              <a:t> / </a:t>
            </a:r>
            <a:r>
              <a:rPr lang="en-US" altLang="zh-TW" sz="2000" i="1" dirty="0">
                <a:latin typeface="Calibri" panose="020F0502020204030204" pitchFamily="34" charset="0"/>
                <a:cs typeface="Calibri" panose="020F0502020204030204" pitchFamily="34" charset="0"/>
              </a:rPr>
              <a:t>mightn’t</a:t>
            </a:r>
            <a:r>
              <a:rPr lang="en-US" altLang="zh-TW" sz="20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_________________ </a:t>
            </a:r>
            <a:r>
              <a:rPr lang="en-US" altLang="zh-TW" sz="2000" dirty="0">
                <a:latin typeface="Calibri" panose="020F0502020204030204" pitchFamily="34" charset="0"/>
                <a:cs typeface="Calibri" panose="020F0502020204030204" pitchFamily="34" charset="0"/>
              </a:rPr>
              <a:t>(take off) late.</a:t>
            </a:r>
          </a:p>
          <a:p>
            <a:pPr marL="360363" indent="-360363">
              <a:spcBef>
                <a:spcPts val="300"/>
              </a:spcBef>
            </a:pPr>
            <a:r>
              <a:rPr lang="en-US" altLang="zh-TW" sz="2000" dirty="0">
                <a:latin typeface="Calibri" panose="020F0502020204030204" pitchFamily="34" charset="0"/>
                <a:cs typeface="Calibri" panose="020F0502020204030204" pitchFamily="34" charset="0"/>
              </a:rPr>
              <a:t>5 	A:  Is Joe around? We’ve got a meeting.</a:t>
            </a:r>
          </a:p>
          <a:p>
            <a:pPr marL="360363" indent="-360363">
              <a:spcBef>
                <a:spcPts val="300"/>
              </a:spcBef>
            </a:pPr>
            <a:r>
              <a:rPr lang="en-US" altLang="zh-TW" sz="2000" dirty="0">
                <a:latin typeface="Calibri" panose="020F0502020204030204" pitchFamily="34" charset="0"/>
                <a:cs typeface="Calibri" panose="020F0502020204030204" pitchFamily="34" charset="0"/>
              </a:rPr>
              <a:t>	B:  Well, his computer is still on, so he </a:t>
            </a:r>
            <a:r>
              <a:rPr lang="en-US" altLang="zh-TW" sz="2000" i="1" dirty="0">
                <a:latin typeface="Calibri" panose="020F0502020204030204" pitchFamily="34" charset="0"/>
                <a:cs typeface="Calibri" panose="020F0502020204030204" pitchFamily="34" charset="0"/>
              </a:rPr>
              <a:t>can’t</a:t>
            </a:r>
            <a:r>
              <a:rPr lang="en-US" altLang="zh-TW" sz="2000" dirty="0">
                <a:latin typeface="Calibri" panose="020F0502020204030204" pitchFamily="34" charset="0"/>
                <a:cs typeface="Calibri" panose="020F0502020204030204" pitchFamily="34" charset="0"/>
              </a:rPr>
              <a:t> / </a:t>
            </a:r>
            <a:r>
              <a:rPr lang="en-US" altLang="zh-TW" sz="2000" i="1" dirty="0">
                <a:latin typeface="Calibri" panose="020F0502020204030204" pitchFamily="34" charset="0"/>
                <a:cs typeface="Calibri" panose="020F0502020204030204" pitchFamily="34" charset="0"/>
              </a:rPr>
              <a:t>must</a:t>
            </a:r>
            <a:r>
              <a:rPr lang="en-US" altLang="zh-TW" sz="20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_________________</a:t>
            </a:r>
          </a:p>
          <a:p>
            <a:pPr marL="360363" indent="-360363">
              <a:spcBef>
                <a:spcPts val="300"/>
              </a:spcBef>
            </a:pPr>
            <a:r>
              <a:rPr lang="en-US" altLang="zh-TW" sz="2000" i="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(go out).</a:t>
            </a:r>
          </a:p>
          <a:p>
            <a:pPr marL="360363" indent="-360363">
              <a:spcBef>
                <a:spcPts val="300"/>
              </a:spcBef>
            </a:pPr>
            <a:r>
              <a:rPr lang="en-US" altLang="zh-TW" sz="2000" dirty="0">
                <a:latin typeface="Calibri" panose="020F0502020204030204" pitchFamily="34" charset="0"/>
                <a:cs typeface="Calibri" panose="020F0502020204030204" pitchFamily="34" charset="0"/>
              </a:rPr>
              <a:t>6 	A:  Why is Phil wearing odd socks?</a:t>
            </a:r>
          </a:p>
          <a:p>
            <a:pPr marL="360363" indent="-360363">
              <a:spcBef>
                <a:spcPts val="300"/>
              </a:spcBef>
            </a:pPr>
            <a:r>
              <a:rPr lang="en-US" altLang="zh-TW" sz="2000" dirty="0">
                <a:latin typeface="Calibri" panose="020F0502020204030204" pitchFamily="34" charset="0"/>
                <a:cs typeface="Calibri" panose="020F0502020204030204" pitchFamily="34" charset="0"/>
              </a:rPr>
              <a:t>	B:  He </a:t>
            </a:r>
            <a:r>
              <a:rPr lang="en-US" altLang="zh-TW" sz="2000" i="1" dirty="0">
                <a:latin typeface="Calibri" panose="020F0502020204030204" pitchFamily="34" charset="0"/>
                <a:cs typeface="Calibri" panose="020F0502020204030204" pitchFamily="34" charset="0"/>
              </a:rPr>
              <a:t>can’t</a:t>
            </a:r>
            <a:r>
              <a:rPr lang="en-US" altLang="zh-TW" sz="2000" dirty="0">
                <a:latin typeface="Calibri" panose="020F0502020204030204" pitchFamily="34" charset="0"/>
                <a:cs typeface="Calibri" panose="020F0502020204030204" pitchFamily="34" charset="0"/>
              </a:rPr>
              <a:t> / </a:t>
            </a:r>
            <a:r>
              <a:rPr lang="en-US" altLang="zh-TW" sz="2000" i="1" dirty="0">
                <a:latin typeface="Calibri" panose="020F0502020204030204" pitchFamily="34" charset="0"/>
                <a:cs typeface="Calibri" panose="020F0502020204030204" pitchFamily="34" charset="0"/>
              </a:rPr>
              <a:t>might</a:t>
            </a:r>
            <a:r>
              <a:rPr lang="en-US" altLang="zh-TW" sz="20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_________________ </a:t>
            </a:r>
            <a:r>
              <a:rPr lang="en-US" altLang="zh-TW" sz="2000" dirty="0">
                <a:latin typeface="Calibri" panose="020F0502020204030204" pitchFamily="34" charset="0"/>
                <a:cs typeface="Calibri" panose="020F0502020204030204" pitchFamily="34" charset="0"/>
              </a:rPr>
              <a:t>(get dressed) in a hurry this</a:t>
            </a:r>
          </a:p>
          <a:p>
            <a:pPr marL="360363" indent="-360363">
              <a:spcBef>
                <a:spcPts val="300"/>
              </a:spcBef>
            </a:pPr>
            <a:r>
              <a:rPr lang="en-US" altLang="zh-TW" sz="2000" dirty="0">
                <a:latin typeface="Calibri" panose="020F0502020204030204" pitchFamily="34" charset="0"/>
                <a:cs typeface="Calibri" panose="020F0502020204030204" pitchFamily="34" charset="0"/>
              </a:rPr>
              <a:t>            morning.</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 xmlns:a16="http://schemas.microsoft.com/office/drawing/2014/main" id="{7ED1442E-D2C7-4EB7-A997-1AC357F789C2}"/>
              </a:ext>
            </a:extLst>
          </p:cNvPr>
          <p:cNvSpPr/>
          <p:nvPr/>
        </p:nvSpPr>
        <p:spPr>
          <a:xfrm>
            <a:off x="3872158" y="1409459"/>
            <a:ext cx="1720343" cy="400110"/>
          </a:xfrm>
          <a:prstGeom prst="rect">
            <a:avLst/>
          </a:prstGeom>
        </p:spPr>
        <p:txBody>
          <a:bodyPr wrap="none">
            <a:spAutoFit/>
          </a:bodyPr>
          <a:lstStyle/>
          <a:p>
            <a:r>
              <a:rPr lang="en-US" altLang="zh-TW" sz="2000" i="1" dirty="0">
                <a:solidFill>
                  <a:srgbClr val="0080FF"/>
                </a:solidFill>
                <a:latin typeface="Calibri" panose="020F0502020204030204" pitchFamily="34" charset="0"/>
              </a:rPr>
              <a:t>have forgotten</a:t>
            </a:r>
            <a:endParaRPr lang="zh-TW" altLang="en-US" sz="2000" i="1" dirty="0">
              <a:solidFill>
                <a:srgbClr val="0080FF"/>
              </a:solidFill>
              <a:latin typeface="Calibri" panose="020F0502020204030204" pitchFamily="34" charset="0"/>
            </a:endParaRPr>
          </a:p>
        </p:txBody>
      </p:sp>
      <p:sp>
        <p:nvSpPr>
          <p:cNvPr id="9" name="矩形 8">
            <a:extLst>
              <a:ext uri="{FF2B5EF4-FFF2-40B4-BE49-F238E27FC236}">
                <a16:creationId xmlns="" xmlns:a16="http://schemas.microsoft.com/office/drawing/2014/main" id="{7ED1442E-D2C7-4EB7-A997-1AC357F789C2}"/>
              </a:ext>
            </a:extLst>
          </p:cNvPr>
          <p:cNvSpPr/>
          <p:nvPr/>
        </p:nvSpPr>
        <p:spPr>
          <a:xfrm>
            <a:off x="5341632" y="2461656"/>
            <a:ext cx="1348446"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 getting</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 xmlns:a16="http://schemas.microsoft.com/office/drawing/2014/main" id="{7ED1442E-D2C7-4EB7-A997-1AC357F789C2}"/>
              </a:ext>
            </a:extLst>
          </p:cNvPr>
          <p:cNvSpPr/>
          <p:nvPr/>
        </p:nvSpPr>
        <p:spPr>
          <a:xfrm>
            <a:off x="3670440" y="3154971"/>
            <a:ext cx="439544"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 xmlns:a16="http://schemas.microsoft.com/office/drawing/2014/main" id="{7ED1442E-D2C7-4EB7-A997-1AC357F789C2}"/>
              </a:ext>
            </a:extLst>
          </p:cNvPr>
          <p:cNvSpPr/>
          <p:nvPr/>
        </p:nvSpPr>
        <p:spPr>
          <a:xfrm>
            <a:off x="4908107" y="3832529"/>
            <a:ext cx="18453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taken off</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 xmlns:a16="http://schemas.microsoft.com/office/drawing/2014/main" id="{7ED1442E-D2C7-4EB7-A997-1AC357F789C2}"/>
              </a:ext>
            </a:extLst>
          </p:cNvPr>
          <p:cNvSpPr/>
          <p:nvPr/>
        </p:nvSpPr>
        <p:spPr>
          <a:xfrm>
            <a:off x="6513916" y="4531173"/>
            <a:ext cx="1806905"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gone out</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 xmlns:a16="http://schemas.microsoft.com/office/drawing/2014/main" id="{7ED1442E-D2C7-4EB7-A997-1AC357F789C2}"/>
              </a:ext>
            </a:extLst>
          </p:cNvPr>
          <p:cNvSpPr/>
          <p:nvPr/>
        </p:nvSpPr>
        <p:spPr>
          <a:xfrm>
            <a:off x="3173102" y="5562653"/>
            <a:ext cx="2121093"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got dressed</a:t>
            </a:r>
            <a:endParaRPr lang="zh-TW" altLang="en-US" b="1" dirty="0">
              <a:solidFill>
                <a:srgbClr val="FF0066"/>
              </a:solidFill>
              <a:latin typeface="Segoe Print" panose="02000600000000000000" pitchFamily="2" charset="0"/>
            </a:endParaRPr>
          </a:p>
        </p:txBody>
      </p:sp>
      <p:cxnSp>
        <p:nvCxnSpPr>
          <p:cNvPr id="19" name="直線接點 18"/>
          <p:cNvCxnSpPr/>
          <p:nvPr/>
        </p:nvCxnSpPr>
        <p:spPr>
          <a:xfrm>
            <a:off x="3112399" y="1613713"/>
            <a:ext cx="565079" cy="0"/>
          </a:xfrm>
          <a:prstGeom prst="line">
            <a:avLst/>
          </a:prstGeom>
          <a:ln w="1905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3457363" y="2651403"/>
            <a:ext cx="576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1644089" y="3339102"/>
            <a:ext cx="468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V="1">
            <a:off x="3812381" y="4017195"/>
            <a:ext cx="900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5753194" y="4715839"/>
            <a:ext cx="565079"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1767154" y="5723041"/>
            <a:ext cx="565079"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 xmlns:a16="http://schemas.microsoft.com/office/drawing/2014/main" id="{21DEABF0-D0BA-44A0-A586-1F297E68F915}"/>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solidFill>
                  <a:srgbClr val="E60000"/>
                </a:solidFill>
                <a:latin typeface="Calibri" panose="020F0502020204030204" pitchFamily="34" charset="0"/>
              </a:rPr>
              <a:t>Pronunciation  </a:t>
            </a:r>
            <a:r>
              <a:rPr lang="en-US" altLang="zh-TW" sz="2000" b="1" dirty="0">
                <a:solidFill>
                  <a:schemeClr val="tx1">
                    <a:lumMod val="65000"/>
                    <a:lumOff val="35000"/>
                  </a:schemeClr>
                </a:solidFill>
                <a:latin typeface="Calibri" panose="020F0502020204030204" pitchFamily="34" charset="0"/>
              </a:rPr>
              <a:t>weak form of </a:t>
            </a:r>
            <a:r>
              <a:rPr lang="en-US" altLang="zh-TW" sz="2000" b="1" i="1" dirty="0">
                <a:solidFill>
                  <a:schemeClr val="tx1">
                    <a:lumMod val="65000"/>
                    <a:lumOff val="35000"/>
                  </a:schemeClr>
                </a:solidFill>
                <a:latin typeface="Calibri" panose="020F0502020204030204" pitchFamily="34" charset="0"/>
              </a:rPr>
              <a:t>have</a:t>
            </a:r>
            <a:endParaRPr lang="zh-TW" altLang="en-US" sz="2000" b="1" i="1" dirty="0">
              <a:solidFill>
                <a:schemeClr val="tx1">
                  <a:lumMod val="65000"/>
                  <a:lumOff val="35000"/>
                </a:schemeClr>
              </a:solidFill>
              <a:latin typeface="Calibri" panose="020F0502020204030204" pitchFamily="34" charset="0"/>
            </a:endParaRPr>
          </a:p>
        </p:txBody>
      </p:sp>
      <p:sp>
        <p:nvSpPr>
          <p:cNvPr id="12" name="矩形 11">
            <a:extLst>
              <a:ext uri="{FF2B5EF4-FFF2-40B4-BE49-F238E27FC236}">
                <a16:creationId xmlns="" xmlns:a16="http://schemas.microsoft.com/office/drawing/2014/main" id="{4CF8B30B-BD8E-41DC-BF96-D7FDEACBDFEC}"/>
              </a:ext>
            </a:extLst>
          </p:cNvPr>
          <p:cNvSpPr/>
          <p:nvPr/>
        </p:nvSpPr>
        <p:spPr>
          <a:xfrm>
            <a:off x="305450" y="816943"/>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conversations from Exercise 10 and check your answers. Is </a:t>
            </a:r>
            <a:r>
              <a:rPr lang="en-US" altLang="zh-TW" sz="2000" i="1" dirty="0">
                <a:latin typeface="Calibri" panose="020F0502020204030204" pitchFamily="34" charset="0"/>
                <a:cs typeface="Calibri" panose="020F0502020204030204" pitchFamily="34" charset="0"/>
              </a:rPr>
              <a:t>have </a:t>
            </a:r>
            <a:r>
              <a:rPr lang="en-US" altLang="zh-TW" sz="2000" dirty="0">
                <a:latin typeface="Calibri" panose="020F0502020204030204" pitchFamily="34" charset="0"/>
                <a:cs typeface="Calibri" panose="020F0502020204030204" pitchFamily="34" charset="0"/>
              </a:rPr>
              <a:t>in past modals pronounced /</a:t>
            </a:r>
            <a:r>
              <a:rPr lang="en-US" altLang="zh-TW" sz="2000" dirty="0" err="1">
                <a:latin typeface="Calibri" panose="020F0502020204030204" pitchFamily="34" charset="0"/>
                <a:cs typeface="Calibri" panose="020F0502020204030204" pitchFamily="34" charset="0"/>
              </a:rPr>
              <a:t>hæv</a:t>
            </a:r>
            <a:r>
              <a:rPr lang="en-US" altLang="zh-TW" sz="2000" dirty="0">
                <a:latin typeface="Calibri" panose="020F0502020204030204" pitchFamily="34" charset="0"/>
                <a:cs typeface="Calibri" panose="020F0502020204030204" pitchFamily="34" charset="0"/>
              </a:rPr>
              <a:t>/ or /</a:t>
            </a:r>
            <a:r>
              <a:rPr lang="en-US" altLang="zh-TW" sz="2000" dirty="0" err="1">
                <a:latin typeface="Calibri" panose="020F0502020204030204" pitchFamily="34" charset="0"/>
                <a:cs typeface="Calibri" panose="020F0502020204030204" pitchFamily="34" charset="0"/>
              </a:rPr>
              <a:t>həv</a:t>
            </a:r>
            <a:r>
              <a:rPr lang="en-US" altLang="zh-TW" sz="2000" dirty="0">
                <a:latin typeface="Calibri" panose="020F0502020204030204" pitchFamily="34" charset="0"/>
                <a:cs typeface="Calibri" panose="020F0502020204030204" pitchFamily="34" charset="0"/>
              </a:rPr>
              <a:t>/? Is the </a:t>
            </a:r>
            <a:r>
              <a:rPr lang="en-US" altLang="zh-TW" sz="2000" i="1" dirty="0">
                <a:latin typeface="Calibri" panose="020F0502020204030204" pitchFamily="34" charset="0"/>
                <a:cs typeface="Calibri" panose="020F0502020204030204" pitchFamily="34" charset="0"/>
              </a:rPr>
              <a:t>h</a:t>
            </a:r>
            <a:r>
              <a:rPr lang="en-US" altLang="zh-TW" sz="2000" dirty="0">
                <a:latin typeface="Calibri" panose="020F0502020204030204" pitchFamily="34" charset="0"/>
                <a:cs typeface="Calibri" panose="020F0502020204030204" pitchFamily="34" charset="0"/>
              </a:rPr>
              <a:t> pronounced?</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 xmlns:a16="http://schemas.microsoft.com/office/drawing/2014/main" id="{91CC86A4-26D7-4FE8-B9CA-08A713AD4248}"/>
              </a:ext>
            </a:extLst>
          </p:cNvPr>
          <p:cNvSpPr/>
          <p:nvPr/>
        </p:nvSpPr>
        <p:spPr>
          <a:xfrm>
            <a:off x="316336" y="2445835"/>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Read the conversations aloud. Pay attention to your pronunciation of </a:t>
            </a:r>
            <a:r>
              <a:rPr lang="en-US" altLang="zh-TW" sz="2000" i="1" dirty="0">
                <a:latin typeface="Calibri" panose="020F0502020204030204" pitchFamily="34" charset="0"/>
                <a:cs typeface="Calibri" panose="020F0502020204030204" pitchFamily="34" charset="0"/>
              </a:rPr>
              <a:t>have</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 xmlns:a16="http://schemas.microsoft.com/office/drawing/2014/main" id="{941D0444-4D59-49E0-B611-0F2DC167AB03}"/>
              </a:ext>
            </a:extLst>
          </p:cNvPr>
          <p:cNvSpPr/>
          <p:nvPr/>
        </p:nvSpPr>
        <p:spPr>
          <a:xfrm>
            <a:off x="7505628" y="1273433"/>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48</a:t>
            </a:r>
            <a:endParaRPr lang="zh-TW" altLang="en-US" dirty="0">
              <a:solidFill>
                <a:schemeClr val="bg1">
                  <a:lumMod val="50000"/>
                </a:schemeClr>
              </a:solidFill>
              <a:latin typeface="Calibri" panose="020F0502020204030204" pitchFamily="34" charset="0"/>
            </a:endParaRPr>
          </a:p>
        </p:txBody>
      </p:sp>
      <p:sp>
        <p:nvSpPr>
          <p:cNvPr id="20" name="矩形 19">
            <a:extLst>
              <a:ext uri="{FF2B5EF4-FFF2-40B4-BE49-F238E27FC236}">
                <a16:creationId xmlns="" xmlns:a16="http://schemas.microsoft.com/office/drawing/2014/main" id="{4179DA63-4B1A-474F-B22A-9DB6ECE0558C}"/>
              </a:ext>
            </a:extLst>
          </p:cNvPr>
          <p:cNvSpPr/>
          <p:nvPr/>
        </p:nvSpPr>
        <p:spPr>
          <a:xfrm>
            <a:off x="712691" y="1616000"/>
            <a:ext cx="7546092" cy="646331"/>
          </a:xfrm>
          <a:prstGeom prst="rect">
            <a:avLst/>
          </a:prstGeom>
        </p:spPr>
        <p:txBody>
          <a:bodyPr wrap="square">
            <a:spAutoFit/>
          </a:bodyPr>
          <a:lstStyle/>
          <a:p>
            <a:r>
              <a:rPr lang="en-US" altLang="zh-TW" b="1" i="1" dirty="0">
                <a:solidFill>
                  <a:srgbClr val="FF0066"/>
                </a:solidFill>
                <a:latin typeface="Segoe Print" panose="02000600000000000000" pitchFamily="2" charset="0"/>
              </a:rPr>
              <a:t>Have</a:t>
            </a:r>
            <a:r>
              <a:rPr lang="en-US" altLang="zh-TW" b="1" dirty="0">
                <a:solidFill>
                  <a:srgbClr val="FF0066"/>
                </a:solidFill>
                <a:latin typeface="Segoe Print" panose="02000600000000000000" pitchFamily="2" charset="0"/>
              </a:rPr>
              <a:t> is an auxiliary verb. It is pronounced /(h)</a:t>
            </a:r>
            <a:r>
              <a:rPr lang="en-US" altLang="zh-TW" b="1" dirty="0" err="1">
                <a:solidFill>
                  <a:srgbClr val="FF0066"/>
                </a:solidFill>
                <a:latin typeface="Segoe Print" panose="02000600000000000000" pitchFamily="2" charset="0"/>
              </a:rPr>
              <a:t>əv</a:t>
            </a:r>
            <a:r>
              <a:rPr lang="en-US" altLang="zh-TW" b="1" dirty="0">
                <a:solidFill>
                  <a:srgbClr val="FF0066"/>
                </a:solidFill>
                <a:latin typeface="Segoe Print" panose="02000600000000000000" pitchFamily="2" charset="0"/>
              </a:rPr>
              <a:t>/ in these</a:t>
            </a:r>
          </a:p>
          <a:p>
            <a:r>
              <a:rPr lang="en-US" altLang="zh-TW" b="1" dirty="0">
                <a:solidFill>
                  <a:srgbClr val="FF0066"/>
                </a:solidFill>
                <a:latin typeface="Segoe Print" panose="02000600000000000000" pitchFamily="2" charset="0"/>
              </a:rPr>
              <a:t>sentences.</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25208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 xmlns:a16="http://schemas.microsoft.com/office/drawing/2014/main" id="{7C8247C5-B96C-435F-89C2-E01F03B5B1BD}"/>
              </a:ext>
            </a:extLst>
          </p:cNvPr>
          <p:cNvSpPr/>
          <p:nvPr/>
        </p:nvSpPr>
        <p:spPr>
          <a:xfrm>
            <a:off x="30490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comments and think of situations when you might say these things.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2" name="矩形 11">
            <a:extLst>
              <a:ext uri="{FF2B5EF4-FFF2-40B4-BE49-F238E27FC236}">
                <a16:creationId xmlns="" xmlns:a16="http://schemas.microsoft.com/office/drawing/2014/main" id="{B2A53E07-7011-42FA-861F-E52F34337348}"/>
              </a:ext>
            </a:extLst>
          </p:cNvPr>
          <p:cNvSpPr/>
          <p:nvPr/>
        </p:nvSpPr>
        <p:spPr>
          <a:xfrm>
            <a:off x="666520" y="1662330"/>
            <a:ext cx="5976651" cy="3631763"/>
          </a:xfrm>
          <a:prstGeom prst="rect">
            <a:avLst/>
          </a:prstGeom>
        </p:spPr>
        <p:txBody>
          <a:bodyPr wrap="square">
            <a:spAutoFit/>
          </a:bodyPr>
          <a:lstStyle/>
          <a:p>
            <a:pPr marL="360363" indent="-360363">
              <a:spcBef>
                <a:spcPts val="1200"/>
              </a:spcBef>
            </a:pPr>
            <a:r>
              <a:rPr lang="en-US" altLang="zh-TW" sz="2000" dirty="0">
                <a:latin typeface="Calibri" panose="020F0502020204030204" pitchFamily="34" charset="0"/>
                <a:cs typeface="Calibri" panose="020F0502020204030204" pitchFamily="34" charset="0"/>
              </a:rPr>
              <a:t>1 	You must have forgotten to plug it in.</a:t>
            </a:r>
          </a:p>
          <a:p>
            <a:pPr marL="360363" indent="-360363">
              <a:spcBef>
                <a:spcPts val="1200"/>
              </a:spcBef>
            </a:pPr>
            <a:r>
              <a:rPr lang="en-US" altLang="zh-TW" sz="2000" dirty="0">
                <a:latin typeface="Calibri" panose="020F0502020204030204" pitchFamily="34" charset="0"/>
                <a:cs typeface="Calibri" panose="020F0502020204030204" pitchFamily="34" charset="0"/>
              </a:rPr>
              <a:t>2 	They may have lost your application.</a:t>
            </a:r>
          </a:p>
          <a:p>
            <a:pPr marL="360363" indent="-360363">
              <a:spcBef>
                <a:spcPts val="1200"/>
              </a:spcBef>
            </a:pPr>
            <a:r>
              <a:rPr lang="en-US" altLang="zh-TW" sz="2000" dirty="0">
                <a:latin typeface="Calibri" panose="020F0502020204030204" pitchFamily="34" charset="0"/>
                <a:cs typeface="Calibri" panose="020F0502020204030204" pitchFamily="34" charset="0"/>
              </a:rPr>
              <a:t>3 	They must be at home.</a:t>
            </a:r>
          </a:p>
          <a:p>
            <a:pPr marL="360363" indent="-360363">
              <a:spcBef>
                <a:spcPts val="1200"/>
              </a:spcBef>
            </a:pPr>
            <a:r>
              <a:rPr lang="en-US" altLang="zh-TW" sz="2000" dirty="0">
                <a:latin typeface="Calibri" panose="020F0502020204030204" pitchFamily="34" charset="0"/>
                <a:cs typeface="Calibri" panose="020F0502020204030204" pitchFamily="34" charset="0"/>
              </a:rPr>
              <a:t>4 	You might have dropped it on the way here.</a:t>
            </a:r>
          </a:p>
          <a:p>
            <a:pPr marL="360363" indent="-360363">
              <a:spcBef>
                <a:spcPts val="1200"/>
              </a:spcBef>
            </a:pPr>
            <a:r>
              <a:rPr lang="en-US" altLang="zh-TW" sz="2000" dirty="0">
                <a:latin typeface="Calibri" panose="020F0502020204030204" pitchFamily="34" charset="0"/>
                <a:cs typeface="Calibri" panose="020F0502020204030204" pitchFamily="34" charset="0"/>
              </a:rPr>
              <a:t>5 	He must have forgotten to pick it up.</a:t>
            </a:r>
          </a:p>
          <a:p>
            <a:pPr marL="360363" indent="-360363">
              <a:spcBef>
                <a:spcPts val="1200"/>
              </a:spcBef>
            </a:pPr>
            <a:r>
              <a:rPr lang="en-US" altLang="zh-TW" sz="2000" dirty="0">
                <a:latin typeface="Calibri" panose="020F0502020204030204" pitchFamily="34" charset="0"/>
                <a:cs typeface="Calibri" panose="020F0502020204030204" pitchFamily="34" charset="0"/>
              </a:rPr>
              <a:t>6 	She can’t have finished so quickly.</a:t>
            </a:r>
          </a:p>
          <a:p>
            <a:pPr marL="360363" indent="-360363">
              <a:spcBef>
                <a:spcPts val="1200"/>
              </a:spcBef>
            </a:pPr>
            <a:r>
              <a:rPr lang="en-US" altLang="zh-TW" sz="2000" dirty="0">
                <a:latin typeface="Calibri" panose="020F0502020204030204" pitchFamily="34" charset="0"/>
                <a:cs typeface="Calibri" panose="020F0502020204030204" pitchFamily="34" charset="0"/>
              </a:rPr>
              <a:t>7 	They might be stuck in traffic.</a:t>
            </a:r>
          </a:p>
          <a:p>
            <a:pPr marL="360363" indent="-360363">
              <a:spcBef>
                <a:spcPts val="1200"/>
              </a:spcBef>
            </a:pPr>
            <a:r>
              <a:rPr lang="en-US" altLang="zh-TW" sz="2000" dirty="0">
                <a:latin typeface="Calibri" panose="020F0502020204030204" pitchFamily="34" charset="0"/>
                <a:cs typeface="Calibri" panose="020F0502020204030204" pitchFamily="34" charset="0"/>
              </a:rPr>
              <a:t>8 	You must have spent it on something.</a:t>
            </a:r>
            <a:endParaRPr lang="zh-TW" altLang="en-US" sz="2000" dirty="0">
              <a:latin typeface="Calibri" panose="020F0502020204030204" pitchFamily="34" charset="0"/>
              <a:cs typeface="Calibri" panose="020F0502020204030204" pitchFamily="34" charset="0"/>
            </a:endParaRPr>
          </a:p>
        </p:txBody>
      </p:sp>
      <p:sp>
        <p:nvSpPr>
          <p:cNvPr id="25" name="矩形 24">
            <a:extLst>
              <a:ext uri="{FF2B5EF4-FFF2-40B4-BE49-F238E27FC236}">
                <a16:creationId xmlns="" xmlns:a16="http://schemas.microsoft.com/office/drawing/2014/main" id="{EEEDC5DB-46D9-475F-B27D-6242B7A24282}"/>
              </a:ext>
            </a:extLst>
          </p:cNvPr>
          <p:cNvSpPr/>
          <p:nvPr/>
        </p:nvSpPr>
        <p:spPr>
          <a:xfrm>
            <a:off x="1150995" y="5449578"/>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 xmlns:p14="http://schemas.microsoft.com/office/powerpoint/2010/main" val="37700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wipe(left)">
                                      <p:cBhvr>
                                        <p:cTn id="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6AE7AC57-2069-44E7-854E-596BAE2768B4}"/>
              </a:ext>
            </a:extLst>
          </p:cNvPr>
          <p:cNvSpPr/>
          <p:nvPr/>
        </p:nvSpPr>
        <p:spPr>
          <a:xfrm>
            <a:off x="445493" y="1021756"/>
            <a:ext cx="8328117" cy="4308872"/>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1 	An electrical device failed to work (e.g. washing machine, phone) or ran out of battery (e.g. phone, tablet, baby monitor).</a:t>
            </a:r>
          </a:p>
          <a:p>
            <a:pPr marL="360363" indent="-360363">
              <a:spcBef>
                <a:spcPts val="600"/>
              </a:spcBef>
            </a:pPr>
            <a:r>
              <a:rPr lang="en-US" altLang="zh-TW" b="1" dirty="0">
                <a:solidFill>
                  <a:srgbClr val="FF0066"/>
                </a:solidFill>
                <a:latin typeface="Segoe Print" panose="02000600000000000000" pitchFamily="2" charset="0"/>
              </a:rPr>
              <a:t>2 	Somebody has not been invited for interview or not received a reply of any sort to something (e.g. a job) they applied for.</a:t>
            </a:r>
          </a:p>
          <a:p>
            <a:pPr marL="360363" indent="-360363">
              <a:spcBef>
                <a:spcPts val="600"/>
              </a:spcBef>
            </a:pPr>
            <a:r>
              <a:rPr lang="en-US" altLang="zh-TW" b="1" dirty="0">
                <a:solidFill>
                  <a:srgbClr val="FF0066"/>
                </a:solidFill>
                <a:latin typeface="Segoe Print" panose="02000600000000000000" pitchFamily="2" charset="0"/>
              </a:rPr>
              <a:t>3 	arriving a house with lights on; arriving at an event to find somebody hasn’t come </a:t>
            </a:r>
          </a:p>
          <a:p>
            <a:pPr marL="360363" indent="-360363">
              <a:spcBef>
                <a:spcPts val="600"/>
              </a:spcBef>
            </a:pPr>
            <a:r>
              <a:rPr lang="en-US" altLang="zh-TW" b="1" dirty="0">
                <a:solidFill>
                  <a:srgbClr val="FF0066"/>
                </a:solidFill>
                <a:latin typeface="Segoe Print" panose="02000600000000000000" pitchFamily="2" charset="0"/>
              </a:rPr>
              <a:t>4 	something lost – a bag, a key, a phone</a:t>
            </a:r>
          </a:p>
          <a:p>
            <a:pPr marL="360363" indent="-360363">
              <a:spcBef>
                <a:spcPts val="600"/>
              </a:spcBef>
            </a:pPr>
            <a:r>
              <a:rPr lang="en-US" altLang="zh-TW" b="1" dirty="0">
                <a:solidFill>
                  <a:srgbClr val="FF0066"/>
                </a:solidFill>
                <a:latin typeface="Segoe Print" panose="02000600000000000000" pitchFamily="2" charset="0"/>
              </a:rPr>
              <a:t>5 	‘It’ could be a letter or package. ‘He’ didn’t stop at the post office to get it.</a:t>
            </a:r>
          </a:p>
          <a:p>
            <a:pPr marL="360363" indent="-360363">
              <a:spcBef>
                <a:spcPts val="600"/>
              </a:spcBef>
            </a:pPr>
            <a:r>
              <a:rPr lang="en-US" altLang="zh-TW" b="1" dirty="0">
                <a:solidFill>
                  <a:srgbClr val="FF0066"/>
                </a:solidFill>
                <a:latin typeface="Segoe Print" panose="02000600000000000000" pitchFamily="2" charset="0"/>
              </a:rPr>
              <a:t>6 	Somebody is sitting in an exam room but not writing anything.</a:t>
            </a:r>
          </a:p>
          <a:p>
            <a:pPr marL="360363" indent="-360363">
              <a:spcBef>
                <a:spcPts val="600"/>
              </a:spcBef>
            </a:pPr>
            <a:r>
              <a:rPr lang="en-US" altLang="zh-TW" b="1" dirty="0">
                <a:solidFill>
                  <a:srgbClr val="FF0066"/>
                </a:solidFill>
                <a:latin typeface="Segoe Print" panose="02000600000000000000" pitchFamily="2" charset="0"/>
              </a:rPr>
              <a:t>7 	Somebody is late.</a:t>
            </a:r>
          </a:p>
          <a:p>
            <a:pPr marL="360363" indent="-360363">
              <a:spcBef>
                <a:spcPts val="600"/>
              </a:spcBef>
            </a:pPr>
            <a:r>
              <a:rPr lang="en-US" altLang="zh-TW" b="1" dirty="0">
                <a:solidFill>
                  <a:srgbClr val="FF0066"/>
                </a:solidFill>
                <a:latin typeface="Segoe Print" panose="02000600000000000000" pitchFamily="2" charset="0"/>
              </a:rPr>
              <a:t>8 	Somebody can’t find some money – their wallet seems empty.</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 xmlns:a16="http://schemas.microsoft.com/office/drawing/2014/main" id="{CC753686-DF14-40E7-AD7F-BDDEC4CAFCC1}"/>
              </a:ext>
            </a:extLst>
          </p:cNvPr>
          <p:cNvSpPr/>
          <p:nvPr/>
        </p:nvSpPr>
        <p:spPr>
          <a:xfrm>
            <a:off x="463424" y="511313"/>
            <a:ext cx="6416991"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Exercise 12</a:t>
            </a:r>
          </a:p>
        </p:txBody>
      </p:sp>
    </p:spTree>
    <p:extLst>
      <p:ext uri="{BB962C8B-B14F-4D97-AF65-F5344CB8AC3E}">
        <p14:creationId xmlns=""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wipe(left)">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24" name="矩形 23">
            <a:extLst>
              <a:ext uri="{FF2B5EF4-FFF2-40B4-BE49-F238E27FC236}">
                <a16:creationId xmlns="" xmlns:a16="http://schemas.microsoft.com/office/drawing/2014/main" id="{093825F3-146A-4A71-B19F-2728BDCAE292}"/>
              </a:ext>
            </a:extLst>
          </p:cNvPr>
          <p:cNvSpPr/>
          <p:nvPr/>
        </p:nvSpPr>
        <p:spPr>
          <a:xfrm>
            <a:off x="681757" y="1140718"/>
            <a:ext cx="8122013" cy="1169551"/>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Oh no! The battery’s flat on my phone</a:t>
            </a:r>
          </a:p>
          <a:p>
            <a:pPr marL="360363" indent="-360363">
              <a:spcBef>
                <a:spcPts val="600"/>
              </a:spcBef>
            </a:pPr>
            <a:r>
              <a:rPr lang="en-US" altLang="zh-TW" sz="2000" i="1" dirty="0">
                <a:solidFill>
                  <a:srgbClr val="0080FF"/>
                </a:solidFill>
                <a:latin typeface="Calibri" panose="020F0502020204030204" pitchFamily="34" charset="0"/>
              </a:rPr>
              <a:t>B: 	You </a:t>
            </a:r>
            <a:r>
              <a:rPr lang="en-US" altLang="zh-TW" sz="2000" b="1" i="1" dirty="0">
                <a:solidFill>
                  <a:srgbClr val="0080FF"/>
                </a:solidFill>
                <a:latin typeface="Calibri" panose="020F0502020204030204" pitchFamily="34" charset="0"/>
              </a:rPr>
              <a:t>must have forgotten </a:t>
            </a:r>
            <a:r>
              <a:rPr lang="en-US" altLang="zh-TW" sz="2000" i="1" dirty="0">
                <a:solidFill>
                  <a:srgbClr val="0080FF"/>
                </a:solidFill>
                <a:latin typeface="Calibri" panose="020F0502020204030204" pitchFamily="34" charset="0"/>
              </a:rPr>
              <a:t>to plug it in. Do you want to use mine?</a:t>
            </a:r>
          </a:p>
          <a:p>
            <a:pPr marL="360363" indent="-360363">
              <a:spcBef>
                <a:spcPts val="600"/>
              </a:spcBef>
            </a:pPr>
            <a:r>
              <a:rPr lang="en-US" altLang="zh-TW" sz="2000" i="1" dirty="0">
                <a:solidFill>
                  <a:srgbClr val="0080FF"/>
                </a:solidFill>
                <a:latin typeface="Calibri" panose="020F0502020204030204" pitchFamily="34" charset="0"/>
              </a:rPr>
              <a:t>A: 	Thanks, but the number I need is in my contacts – I can’t remember it.</a:t>
            </a:r>
            <a:endParaRPr lang="zh-TW" altLang="en-US" sz="2000" i="1" dirty="0">
              <a:solidFill>
                <a:srgbClr val="0080FF"/>
              </a:solidFill>
              <a:latin typeface="Calibri" panose="020F0502020204030204" pitchFamily="34" charset="0"/>
            </a:endParaRPr>
          </a:p>
        </p:txBody>
      </p:sp>
      <p:sp>
        <p:nvSpPr>
          <p:cNvPr id="25" name="矩形 24">
            <a:extLst>
              <a:ext uri="{FF2B5EF4-FFF2-40B4-BE49-F238E27FC236}">
                <a16:creationId xmlns="" xmlns:a16="http://schemas.microsoft.com/office/drawing/2014/main" id="{8A200C50-13FC-44EF-AC1B-710A4704879A}"/>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Imagine you are in the situations in Exercise 12. Have conversations that include the comments. Take turns to begin.</a:t>
            </a:r>
            <a:endParaRPr lang="zh-TW" altLang="en-US" sz="2000" dirty="0">
              <a:latin typeface="Calibri" panose="020F0502020204030204" pitchFamily="34" charset="0"/>
            </a:endParaRPr>
          </a:p>
        </p:txBody>
      </p:sp>
    </p:spTree>
    <p:extLst>
      <p:ext uri="{BB962C8B-B14F-4D97-AF65-F5344CB8AC3E}">
        <p14:creationId xmlns="" xmlns:p14="http://schemas.microsoft.com/office/powerpoint/2010/main" val="960482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EE4814D-5E79-484F-962A-76A03E7C7122}"/>
              </a:ext>
            </a:extLst>
          </p:cNvPr>
          <p:cNvSpPr/>
          <p:nvPr/>
        </p:nvSpPr>
        <p:spPr>
          <a:xfrm>
            <a:off x="879726" y="71931"/>
            <a:ext cx="782448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6c</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Lost and found?</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 xmlns:a16="http://schemas.microsoft.com/office/drawing/2014/main" id="{E99991C3-F504-40A5-8558-11506C3EFCB7}"/>
              </a:ext>
            </a:extLst>
          </p:cNvPr>
          <p:cNvSpPr/>
          <p:nvPr/>
        </p:nvSpPr>
        <p:spPr>
          <a:xfrm>
            <a:off x="337970" y="1813580"/>
            <a:ext cx="480056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Look at the photo and the caption. Which of these statements could be true?</a:t>
            </a:r>
            <a:endParaRPr lang="zh-TW" altLang="en-US" sz="2000" dirty="0">
              <a:latin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 xmlns:a16="http://schemas.microsoft.com/office/drawing/2014/main" id="{DE1F8715-5851-4BBC-A0C2-A42C8BAC8C8D}"/>
              </a:ext>
            </a:extLst>
          </p:cNvPr>
          <p:cNvSpPr/>
          <p:nvPr/>
        </p:nvSpPr>
        <p:spPr>
          <a:xfrm>
            <a:off x="327485" y="1126007"/>
            <a:ext cx="8376721"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rgbClr val="E60000"/>
              </a:solidFill>
              <a:latin typeface="Calibri" panose="020F0502020204030204" pitchFamily="34" charset="0"/>
            </a:endParaRPr>
          </a:p>
        </p:txBody>
      </p:sp>
      <p:sp>
        <p:nvSpPr>
          <p:cNvPr id="12" name="矩形 11">
            <a:extLst>
              <a:ext uri="{FF2B5EF4-FFF2-40B4-BE49-F238E27FC236}">
                <a16:creationId xmlns="" xmlns:a16="http://schemas.microsoft.com/office/drawing/2014/main" id="{305E49EB-B0E7-46D8-9F69-BB4E9F60C67E}"/>
              </a:ext>
            </a:extLst>
          </p:cNvPr>
          <p:cNvSpPr/>
          <p:nvPr/>
        </p:nvSpPr>
        <p:spPr>
          <a:xfrm>
            <a:off x="348195" y="4108410"/>
            <a:ext cx="8425032"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first article quickly. Check your ideas from Exercise 1.</a:t>
            </a:r>
            <a:endParaRPr lang="zh-TW" altLang="en-US" sz="2000" dirty="0">
              <a:latin typeface="Calibri" panose="020F0502020204030204" pitchFamily="34" charset="0"/>
            </a:endParaRPr>
          </a:p>
        </p:txBody>
      </p:sp>
      <p:sp>
        <p:nvSpPr>
          <p:cNvPr id="4" name="矩形 3">
            <a:extLst>
              <a:ext uri="{FF2B5EF4-FFF2-40B4-BE49-F238E27FC236}">
                <a16:creationId xmlns="" xmlns:a16="http://schemas.microsoft.com/office/drawing/2014/main" id="{88161F3C-C599-498A-A1DE-D741E3E22345}"/>
              </a:ext>
            </a:extLst>
          </p:cNvPr>
          <p:cNvSpPr/>
          <p:nvPr/>
        </p:nvSpPr>
        <p:spPr>
          <a:xfrm>
            <a:off x="672235" y="2527338"/>
            <a:ext cx="8012516" cy="1554272"/>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Amelia Earhart was a famous pilot.</a:t>
            </a:r>
          </a:p>
          <a:p>
            <a:pPr marL="360363" indent="-360363">
              <a:spcBef>
                <a:spcPts val="600"/>
              </a:spcBef>
            </a:pPr>
            <a:r>
              <a:rPr lang="en-US" altLang="zh-TW" sz="2000" dirty="0">
                <a:latin typeface="Calibri" panose="020F0502020204030204" pitchFamily="34" charset="0"/>
                <a:cs typeface="Calibri" panose="020F0502020204030204" pitchFamily="34" charset="0"/>
              </a:rPr>
              <a:t>2 	She flew across the Atlantic Ocean.</a:t>
            </a:r>
          </a:p>
          <a:p>
            <a:pPr marL="360363" indent="-360363">
              <a:spcBef>
                <a:spcPts val="600"/>
              </a:spcBef>
            </a:pPr>
            <a:r>
              <a:rPr lang="en-US" altLang="zh-TW" sz="2000" dirty="0">
                <a:latin typeface="Calibri" panose="020F0502020204030204" pitchFamily="34" charset="0"/>
                <a:cs typeface="Calibri" panose="020F0502020204030204" pitchFamily="34" charset="0"/>
              </a:rPr>
              <a:t>3 	In the photo, she’s just landed her plane.</a:t>
            </a:r>
          </a:p>
          <a:p>
            <a:pPr marL="360363" indent="-360363">
              <a:spcBef>
                <a:spcPts val="600"/>
              </a:spcBef>
            </a:pPr>
            <a:r>
              <a:rPr lang="en-US" altLang="zh-TW" sz="2000" dirty="0">
                <a:latin typeface="Calibri" panose="020F0502020204030204" pitchFamily="34" charset="0"/>
                <a:cs typeface="Calibri" panose="020F0502020204030204" pitchFamily="34" charset="0"/>
              </a:rPr>
              <a:t>4 	She lived until she was one hundred years old.</a:t>
            </a:r>
            <a:endParaRPr lang="zh-TW" altLang="en-US" sz="2000" dirty="0">
              <a:latin typeface="Calibri" panose="020F0502020204030204" pitchFamily="34" charset="0"/>
              <a:cs typeface="Calibri" panose="020F0502020204030204" pitchFamily="34" charset="0"/>
            </a:endParaRPr>
          </a:p>
        </p:txBody>
      </p:sp>
      <p:pic>
        <p:nvPicPr>
          <p:cNvPr id="10" name="Picture 2">
            <a:extLst>
              <a:ext uri="{FF2B5EF4-FFF2-40B4-BE49-F238E27FC236}">
                <a16:creationId xmlns="" xmlns:a16="http://schemas.microsoft.com/office/drawing/2014/main" id="{A237812A-F79A-4466-B396-04F1B76AAF18}"/>
              </a:ext>
            </a:extLst>
          </p:cNvPr>
          <p:cNvPicPr>
            <a:picLocks noChangeAspect="1" noChangeArrowheads="1"/>
          </p:cNvPicPr>
          <p:nvPr/>
        </p:nvPicPr>
        <p:blipFill>
          <a:blip r:embed="rId3" cstate="print"/>
          <a:srcRect/>
          <a:stretch>
            <a:fillRect/>
          </a:stretch>
        </p:blipFill>
        <p:spPr bwMode="auto">
          <a:xfrm>
            <a:off x="5223086" y="1083549"/>
            <a:ext cx="3920914" cy="2037338"/>
          </a:xfrm>
          <a:prstGeom prst="rect">
            <a:avLst/>
          </a:prstGeom>
          <a:noFill/>
          <a:ln w="9525">
            <a:noFill/>
            <a:miter lim="800000"/>
            <a:headEnd/>
            <a:tailEnd/>
          </a:ln>
        </p:spPr>
      </p:pic>
    </p:spTree>
    <p:extLst>
      <p:ext uri="{BB962C8B-B14F-4D97-AF65-F5344CB8AC3E}">
        <p14:creationId xmlns="" xmlns:p14="http://schemas.microsoft.com/office/powerpoint/2010/main" val="12555577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0"/>
            <a:ext cx="6070060" cy="3154051"/>
          </a:xfrm>
          <a:prstGeom prst="rect">
            <a:avLst/>
          </a:prstGeom>
          <a:noFill/>
          <a:ln w="9525">
            <a:noFill/>
            <a:miter lim="800000"/>
            <a:headEnd/>
            <a:tailEnd/>
          </a:ln>
        </p:spPr>
      </p:pic>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75</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 xmlns:a16="http://schemas.microsoft.com/office/drawing/2014/main" id="{3D9479BB-91CA-49CE-BADB-41B3B4A6EA67}"/>
              </a:ext>
            </a:extLst>
          </p:cNvPr>
          <p:cNvSpPr/>
          <p:nvPr/>
        </p:nvSpPr>
        <p:spPr>
          <a:xfrm>
            <a:off x="6332740" y="417741"/>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3" action="ppaction://hlinkfile"/>
              </a:rPr>
              <a:t>Track 49</a:t>
            </a:r>
            <a:endParaRPr lang="zh-TW" altLang="en-US" dirty="0">
              <a:solidFill>
                <a:schemeClr val="bg1">
                  <a:lumMod val="50000"/>
                </a:schemeClr>
              </a:solidFill>
              <a:latin typeface="Calibri" panose="020F0502020204030204" pitchFamily="34" charset="0"/>
            </a:endParaRPr>
          </a:p>
        </p:txBody>
      </p:sp>
      <p:sp>
        <p:nvSpPr>
          <p:cNvPr id="7" name="矩形 6">
            <a:extLst>
              <a:ext uri="{FF2B5EF4-FFF2-40B4-BE49-F238E27FC236}">
                <a16:creationId xmlns="" xmlns:a16="http://schemas.microsoft.com/office/drawing/2014/main" id="{037F1507-1815-441D-82B2-B804E01E59EF}"/>
              </a:ext>
            </a:extLst>
          </p:cNvPr>
          <p:cNvSpPr/>
          <p:nvPr/>
        </p:nvSpPr>
        <p:spPr>
          <a:xfrm>
            <a:off x="263321" y="3250005"/>
            <a:ext cx="8710353" cy="2754600"/>
          </a:xfrm>
          <a:prstGeom prst="rect">
            <a:avLst/>
          </a:prstGeom>
        </p:spPr>
        <p:txBody>
          <a:bodyPr wrap="square">
            <a:spAutoFit/>
          </a:bodyPr>
          <a:lstStyle/>
          <a:p>
            <a:r>
              <a:rPr lang="en-US" altLang="zh-TW" sz="2800" b="1" dirty="0">
                <a:latin typeface="Calibri" panose="020F0502020204030204" pitchFamily="34" charset="0"/>
                <a:cs typeface="Calibri" panose="020F0502020204030204" pitchFamily="34" charset="0"/>
              </a:rPr>
              <a:t>Three Theories   </a:t>
            </a:r>
            <a:r>
              <a:rPr lang="en-US" altLang="zh-TW" sz="2000" i="1" dirty="0">
                <a:latin typeface="Calibri" panose="020F0502020204030204" pitchFamily="34" charset="0"/>
                <a:cs typeface="Calibri" panose="020F0502020204030204" pitchFamily="34" charset="0"/>
              </a:rPr>
              <a:t>by John Roach</a:t>
            </a:r>
          </a:p>
          <a:p>
            <a:pPr>
              <a:spcBef>
                <a:spcPts val="600"/>
              </a:spcBef>
            </a:pPr>
            <a:r>
              <a:rPr lang="en-US" altLang="zh-TW" sz="2000" dirty="0">
                <a:latin typeface="Calibri" panose="020F0502020204030204" pitchFamily="34" charset="0"/>
                <a:cs typeface="Calibri" panose="020F0502020204030204" pitchFamily="34" charset="0"/>
              </a:rPr>
              <a:t>Amelia Earhart, the first woman to fly solo across the Atlantic Ocean, was  attempting a round-the-world flight in 1937. She planned to land on the tiny Pacific Ocean island of Howland just north of the equator. She never arrived. Exactly what happened to her and her navigator, Fred Noonan, is still one of aviation’s greatest mysteries. Researchers have spent millions of dollars investigating the case and several books have been published that look at the different theories.</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15297802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75</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 xmlns:a16="http://schemas.microsoft.com/office/drawing/2014/main" id="{DF4589E8-6D05-4E7A-AC2E-5B3F36EC6EB6}"/>
              </a:ext>
            </a:extLst>
          </p:cNvPr>
          <p:cNvSpPr/>
          <p:nvPr/>
        </p:nvSpPr>
        <p:spPr>
          <a:xfrm>
            <a:off x="505619" y="860942"/>
            <a:ext cx="8243934" cy="2708434"/>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The official US opinion is that Earhart ran out of fuel and crashed in the Pacific Ocean. The radio records from a US Coast Guard ship suggest that she must have been near Howland when contact was lost.</a:t>
            </a:r>
          </a:p>
          <a:p>
            <a:pPr>
              <a:spcBef>
                <a:spcPts val="600"/>
              </a:spcBef>
            </a:pPr>
            <a:r>
              <a:rPr lang="en-US" altLang="zh-TW" sz="2000" dirty="0">
                <a:latin typeface="Calibri" panose="020F0502020204030204" pitchFamily="34" charset="0"/>
                <a:cs typeface="Calibri" panose="020F0502020204030204" pitchFamily="34" charset="0"/>
              </a:rPr>
              <a:t>Another theory says that Earhart could have landed and later died on a different island, called </a:t>
            </a:r>
            <a:r>
              <a:rPr lang="en-US" altLang="zh-TW" sz="2000" dirty="0" err="1">
                <a:latin typeface="Calibri" panose="020F0502020204030204" pitchFamily="34" charset="0"/>
                <a:cs typeface="Calibri" panose="020F0502020204030204" pitchFamily="34" charset="0"/>
              </a:rPr>
              <a:t>Nikumaroro</a:t>
            </a:r>
            <a:r>
              <a:rPr lang="en-US" altLang="zh-TW" sz="2000" dirty="0">
                <a:latin typeface="Calibri" panose="020F0502020204030204" pitchFamily="34" charset="0"/>
                <a:cs typeface="Calibri" panose="020F0502020204030204" pitchFamily="34" charset="0"/>
              </a:rPr>
              <a:t>. Nobody lived there.</a:t>
            </a:r>
          </a:p>
          <a:p>
            <a:pPr>
              <a:spcBef>
                <a:spcPts val="600"/>
              </a:spcBef>
            </a:pPr>
            <a:r>
              <a:rPr lang="en-US" altLang="zh-TW" sz="2000" dirty="0">
                <a:latin typeface="Calibri" panose="020F0502020204030204" pitchFamily="34" charset="0"/>
                <a:cs typeface="Calibri" panose="020F0502020204030204" pitchFamily="34" charset="0"/>
              </a:rPr>
              <a:t>And another theory says she was captured while on a secret mission to the Japanese-controlled Marshall Islands in the North Pacific and eventually returned to the USA with a new identity.</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1941684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EE4814D-5E79-484F-962A-76A03E7C7122}"/>
              </a:ext>
            </a:extLst>
          </p:cNvPr>
          <p:cNvSpPr/>
          <p:nvPr/>
        </p:nvSpPr>
        <p:spPr>
          <a:xfrm>
            <a:off x="879726" y="71931"/>
            <a:ext cx="782448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6c</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Lost and found?</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 xmlns:a16="http://schemas.microsoft.com/office/drawing/2014/main" id="{E99991C3-F504-40A5-8558-11506C3EFCB7}"/>
              </a:ext>
            </a:extLst>
          </p:cNvPr>
          <p:cNvSpPr/>
          <p:nvPr/>
        </p:nvSpPr>
        <p:spPr>
          <a:xfrm>
            <a:off x="337970" y="1813580"/>
            <a:ext cx="480056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Look at the photo and the caption. Which of these statements could be true?</a:t>
            </a:r>
            <a:endParaRPr lang="zh-TW" altLang="en-US" sz="2000" dirty="0">
              <a:latin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 xmlns:a16="http://schemas.microsoft.com/office/drawing/2014/main" id="{DE1F8715-5851-4BBC-A0C2-A42C8BAC8C8D}"/>
              </a:ext>
            </a:extLst>
          </p:cNvPr>
          <p:cNvSpPr/>
          <p:nvPr/>
        </p:nvSpPr>
        <p:spPr>
          <a:xfrm>
            <a:off x="327485" y="1126007"/>
            <a:ext cx="8376721"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rgbClr val="E60000"/>
              </a:solidFill>
              <a:latin typeface="Calibri" panose="020F0502020204030204" pitchFamily="34" charset="0"/>
            </a:endParaRPr>
          </a:p>
        </p:txBody>
      </p:sp>
      <p:sp>
        <p:nvSpPr>
          <p:cNvPr id="12" name="矩形 11">
            <a:extLst>
              <a:ext uri="{FF2B5EF4-FFF2-40B4-BE49-F238E27FC236}">
                <a16:creationId xmlns="" xmlns:a16="http://schemas.microsoft.com/office/drawing/2014/main" id="{305E49EB-B0E7-46D8-9F69-BB4E9F60C67E}"/>
              </a:ext>
            </a:extLst>
          </p:cNvPr>
          <p:cNvSpPr/>
          <p:nvPr/>
        </p:nvSpPr>
        <p:spPr>
          <a:xfrm>
            <a:off x="348195" y="4108410"/>
            <a:ext cx="8425032"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first article quickly. Check your ideas from Exercise 1.</a:t>
            </a:r>
            <a:endParaRPr lang="zh-TW" altLang="en-US" sz="2000" dirty="0">
              <a:latin typeface="Calibri" panose="020F0502020204030204" pitchFamily="34" charset="0"/>
            </a:endParaRPr>
          </a:p>
        </p:txBody>
      </p:sp>
      <p:sp>
        <p:nvSpPr>
          <p:cNvPr id="19" name="矩形 18">
            <a:extLst>
              <a:ext uri="{FF2B5EF4-FFF2-40B4-BE49-F238E27FC236}">
                <a16:creationId xmlns="" xmlns:a16="http://schemas.microsoft.com/office/drawing/2014/main" id="{7D3ED36A-812C-48AB-A543-0D20AB6DEB63}"/>
              </a:ext>
            </a:extLst>
          </p:cNvPr>
          <p:cNvSpPr/>
          <p:nvPr/>
        </p:nvSpPr>
        <p:spPr>
          <a:xfrm>
            <a:off x="756968" y="4573362"/>
            <a:ext cx="8009345" cy="1754326"/>
          </a:xfrm>
          <a:prstGeom prst="rect">
            <a:avLst/>
          </a:prstGeom>
        </p:spPr>
        <p:txBody>
          <a:bodyPr wrap="square">
            <a:spAutoFit/>
          </a:bodyPr>
          <a:lstStyle/>
          <a:p>
            <a:r>
              <a:rPr lang="en-US" altLang="zh-TW" b="1" dirty="0">
                <a:solidFill>
                  <a:srgbClr val="FF0066"/>
                </a:solidFill>
                <a:latin typeface="Segoe Print" panose="02000600000000000000" pitchFamily="2" charset="0"/>
              </a:rPr>
              <a:t>Statements 1 and 2 are true.</a:t>
            </a:r>
          </a:p>
          <a:p>
            <a:r>
              <a:rPr lang="en-US" altLang="zh-TW" b="1" dirty="0">
                <a:solidFill>
                  <a:srgbClr val="FF0066"/>
                </a:solidFill>
                <a:latin typeface="Segoe Print" panose="02000600000000000000" pitchFamily="2" charset="0"/>
              </a:rPr>
              <a:t>Statement 3 could be true, but people are waving so it’s more likely to be false.</a:t>
            </a:r>
          </a:p>
          <a:p>
            <a:r>
              <a:rPr lang="en-US" altLang="zh-TW" b="1" dirty="0">
                <a:solidFill>
                  <a:srgbClr val="FF0066"/>
                </a:solidFill>
                <a:latin typeface="Segoe Print" panose="02000600000000000000" pitchFamily="2" charset="0"/>
              </a:rPr>
              <a:t>Statement 4 isn’t true: she never arrived on the island of Howland, so we can assume she died on her flight there – and she wasn’t 100 years old when she set off.</a:t>
            </a:r>
            <a:endParaRPr lang="zh-TW" altLang="en-US" b="1" dirty="0">
              <a:solidFill>
                <a:srgbClr val="FF0066"/>
              </a:solidFill>
              <a:latin typeface="Segoe Print" panose="02000600000000000000" pitchFamily="2" charset="0"/>
            </a:endParaRPr>
          </a:p>
        </p:txBody>
      </p:sp>
      <p:sp>
        <p:nvSpPr>
          <p:cNvPr id="4" name="矩形 3">
            <a:extLst>
              <a:ext uri="{FF2B5EF4-FFF2-40B4-BE49-F238E27FC236}">
                <a16:creationId xmlns="" xmlns:a16="http://schemas.microsoft.com/office/drawing/2014/main" id="{88161F3C-C599-498A-A1DE-D741E3E22345}"/>
              </a:ext>
            </a:extLst>
          </p:cNvPr>
          <p:cNvSpPr/>
          <p:nvPr/>
        </p:nvSpPr>
        <p:spPr>
          <a:xfrm>
            <a:off x="672235" y="2527338"/>
            <a:ext cx="8012516" cy="1554272"/>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Amelia Earhart was a famous pilot.</a:t>
            </a:r>
          </a:p>
          <a:p>
            <a:pPr marL="360363" indent="-360363">
              <a:spcBef>
                <a:spcPts val="600"/>
              </a:spcBef>
            </a:pPr>
            <a:r>
              <a:rPr lang="en-US" altLang="zh-TW" sz="2000" dirty="0">
                <a:latin typeface="Calibri" panose="020F0502020204030204" pitchFamily="34" charset="0"/>
                <a:cs typeface="Calibri" panose="020F0502020204030204" pitchFamily="34" charset="0"/>
              </a:rPr>
              <a:t>2 	She flew across the Atlantic Ocean.</a:t>
            </a:r>
          </a:p>
          <a:p>
            <a:pPr marL="360363" indent="-360363">
              <a:spcBef>
                <a:spcPts val="600"/>
              </a:spcBef>
            </a:pPr>
            <a:r>
              <a:rPr lang="en-US" altLang="zh-TW" sz="2000" dirty="0">
                <a:latin typeface="Calibri" panose="020F0502020204030204" pitchFamily="34" charset="0"/>
                <a:cs typeface="Calibri" panose="020F0502020204030204" pitchFamily="34" charset="0"/>
              </a:rPr>
              <a:t>3 	In the photo, she’s just landed her plane.</a:t>
            </a:r>
          </a:p>
          <a:p>
            <a:pPr marL="360363" indent="-360363">
              <a:spcBef>
                <a:spcPts val="600"/>
              </a:spcBef>
            </a:pPr>
            <a:r>
              <a:rPr lang="en-US" altLang="zh-TW" sz="2000" dirty="0">
                <a:latin typeface="Calibri" panose="020F0502020204030204" pitchFamily="34" charset="0"/>
                <a:cs typeface="Calibri" panose="020F0502020204030204" pitchFamily="34" charset="0"/>
              </a:rPr>
              <a:t>4 	She lived until she was one hundred years old.</a:t>
            </a:r>
            <a:endParaRPr lang="zh-TW" altLang="en-US" sz="2000" dirty="0">
              <a:latin typeface="Calibri" panose="020F0502020204030204" pitchFamily="34" charset="0"/>
              <a:cs typeface="Calibri" panose="020F0502020204030204" pitchFamily="34" charset="0"/>
            </a:endParaRPr>
          </a:p>
        </p:txBody>
      </p:sp>
      <p:pic>
        <p:nvPicPr>
          <p:cNvPr id="10" name="Picture 2">
            <a:extLst>
              <a:ext uri="{FF2B5EF4-FFF2-40B4-BE49-F238E27FC236}">
                <a16:creationId xmlns="" xmlns:a16="http://schemas.microsoft.com/office/drawing/2014/main" id="{A237812A-F79A-4466-B396-04F1B76AAF18}"/>
              </a:ext>
            </a:extLst>
          </p:cNvPr>
          <p:cNvPicPr>
            <a:picLocks noChangeAspect="1" noChangeArrowheads="1"/>
          </p:cNvPicPr>
          <p:nvPr/>
        </p:nvPicPr>
        <p:blipFill>
          <a:blip r:embed="rId3" cstate="print"/>
          <a:srcRect/>
          <a:stretch>
            <a:fillRect/>
          </a:stretch>
        </p:blipFill>
        <p:spPr bwMode="auto">
          <a:xfrm>
            <a:off x="5223086" y="1083549"/>
            <a:ext cx="3920914" cy="2037338"/>
          </a:xfrm>
          <a:prstGeom prst="rect">
            <a:avLst/>
          </a:prstGeom>
          <a:noFill/>
          <a:ln w="9525">
            <a:noFill/>
            <a:miter lim="800000"/>
            <a:headEnd/>
            <a:tailEnd/>
          </a:ln>
        </p:spPr>
      </p:pic>
    </p:spTree>
    <p:extLst>
      <p:ext uri="{BB962C8B-B14F-4D97-AF65-F5344CB8AC3E}">
        <p14:creationId xmlns=""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75</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 xmlns:a16="http://schemas.microsoft.com/office/drawing/2014/main" id="{23AE869E-7E4F-4B5B-8AD1-4D0BD5CEECBB}"/>
              </a:ext>
            </a:extLst>
          </p:cNvPr>
          <p:cNvSpPr/>
          <p:nvPr/>
        </p:nvSpPr>
        <p:spPr>
          <a:xfrm>
            <a:off x="5942280" y="52166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50</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 xmlns:a16="http://schemas.microsoft.com/office/drawing/2014/main" id="{55B736EC-741D-4B07-8C0F-8A78DCD4BB38}"/>
              </a:ext>
            </a:extLst>
          </p:cNvPr>
          <p:cNvSpPr/>
          <p:nvPr/>
        </p:nvSpPr>
        <p:spPr>
          <a:xfrm>
            <a:off x="396711" y="1240011"/>
            <a:ext cx="8375915" cy="4747453"/>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Amelia Earhart’s dried saliva could help solve the mystery of the aviator’s 1937 disappearance. Scientists plan to take samples of her DNA from letters she wrote and create a genetic profile. This could be used to test recent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suggestions that a bone found on the South Pacific island of </a:t>
            </a:r>
            <a:r>
              <a:rPr lang="en-US" altLang="zh-TW" sz="2000" dirty="0" err="1">
                <a:latin typeface="Calibri" panose="020F0502020204030204" pitchFamily="34" charset="0"/>
                <a:cs typeface="Calibri" panose="020F0502020204030204" pitchFamily="34" charset="0"/>
              </a:rPr>
              <a:t>Nikumaroro</a:t>
            </a:r>
            <a:r>
              <a:rPr lang="en-US" altLang="zh-TW" sz="2000" dirty="0">
                <a:latin typeface="Calibri" panose="020F0502020204030204" pitchFamily="34" charset="0"/>
                <a:cs typeface="Calibri" panose="020F0502020204030204" pitchFamily="34" charset="0"/>
              </a:rPr>
              <a:t> is Earhart’s.</a:t>
            </a:r>
          </a:p>
          <a:p>
            <a:pPr>
              <a:spcBef>
                <a:spcPts val="600"/>
              </a:spcBef>
            </a:pPr>
            <a:r>
              <a:rPr lang="en-US" altLang="zh-TW" sz="2000" dirty="0">
                <a:latin typeface="Calibri" panose="020F0502020204030204" pitchFamily="34" charset="0"/>
                <a:cs typeface="Calibri" panose="020F0502020204030204" pitchFamily="34" charset="0"/>
              </a:rPr>
              <a:t>Justin Long is a Canadian whose family is financing part of the DNA project. He makes the point that at the moment, anyone who finds pieces of bones can say that they are Amelia Earhart’s remains. According to Long, Earhart’s letters are the only existing items that are definitely hers and that might contain her DNA. The remains of Earhart, her navigator Noonan and  their twin-engine plane were never found. But in 2009, researchers with the International Group for Historic Aircraft Recovery discovered a piece of bone on </a:t>
            </a:r>
            <a:r>
              <a:rPr lang="en-US" altLang="zh-TW" sz="2000" dirty="0" err="1">
                <a:latin typeface="Calibri" panose="020F0502020204030204" pitchFamily="34" charset="0"/>
                <a:cs typeface="Calibri" panose="020F0502020204030204" pitchFamily="34" charset="0"/>
              </a:rPr>
              <a:t>Nikumaroro</a:t>
            </a:r>
            <a:r>
              <a:rPr lang="en-US" altLang="zh-TW" sz="2000" dirty="0">
                <a:latin typeface="Calibri" panose="020F0502020204030204" pitchFamily="34" charset="0"/>
                <a:cs typeface="Calibri" panose="020F0502020204030204" pitchFamily="34" charset="0"/>
              </a:rPr>
              <a:t>, which they believed might have been from one of Earhart’s fingers. However, some scientists have suggested the </a:t>
            </a:r>
            <a:r>
              <a:rPr lang="en-US" altLang="zh-TW" sz="2000" dirty="0" err="1">
                <a:latin typeface="Calibri" panose="020F0502020204030204" pitchFamily="34" charset="0"/>
                <a:cs typeface="Calibri" panose="020F0502020204030204" pitchFamily="34" charset="0"/>
              </a:rPr>
              <a:t>Nikumaroro</a:t>
            </a:r>
            <a:r>
              <a:rPr lang="en-US" altLang="zh-TW" sz="2000" dirty="0">
                <a:latin typeface="Calibri" panose="020F0502020204030204" pitchFamily="34" charset="0"/>
                <a:cs typeface="Calibri" panose="020F0502020204030204" pitchFamily="34" charset="0"/>
              </a:rPr>
              <a:t> bone isn’t human at all but may be from a turtle</a:t>
            </a:r>
            <a:r>
              <a:rPr lang="en-US" altLang="zh-TW" sz="2000" dirty="0"/>
              <a:t>.</a:t>
            </a:r>
            <a:endParaRPr lang="zh-TW" altLang="en-US" sz="2000" dirty="0">
              <a:latin typeface="Calibri" panose="020F0502020204030204" pitchFamily="34" charset="0"/>
              <a:cs typeface="Calibri" panose="020F0502020204030204" pitchFamily="34" charset="0"/>
            </a:endParaRPr>
          </a:p>
        </p:txBody>
      </p:sp>
      <p:sp>
        <p:nvSpPr>
          <p:cNvPr id="6" name="矩形 5">
            <a:extLst>
              <a:ext uri="{FF2B5EF4-FFF2-40B4-BE49-F238E27FC236}">
                <a16:creationId xmlns="" xmlns:a16="http://schemas.microsoft.com/office/drawing/2014/main" id="{B90ABFAC-09B1-4491-95DE-E7DA95FFAC96}"/>
              </a:ext>
            </a:extLst>
          </p:cNvPr>
          <p:cNvSpPr/>
          <p:nvPr/>
        </p:nvSpPr>
        <p:spPr>
          <a:xfrm>
            <a:off x="396711" y="62640"/>
            <a:ext cx="3151559" cy="1077218"/>
          </a:xfrm>
          <a:prstGeom prst="rect">
            <a:avLst/>
          </a:prstGeom>
        </p:spPr>
        <p:txBody>
          <a:bodyPr wrap="square">
            <a:spAutoFit/>
          </a:bodyPr>
          <a:lstStyle/>
          <a:p>
            <a:r>
              <a:rPr lang="en-US" altLang="zh-TW" sz="3200" dirty="0">
                <a:solidFill>
                  <a:schemeClr val="accent1">
                    <a:lumMod val="60000"/>
                    <a:lumOff val="40000"/>
                  </a:schemeClr>
                </a:solidFill>
                <a:latin typeface="Calibri" panose="020F0502020204030204" pitchFamily="34" charset="0"/>
                <a:cs typeface="Calibri" panose="020F0502020204030204" pitchFamily="34" charset="0"/>
              </a:rPr>
              <a:t>Lost and found?</a:t>
            </a:r>
          </a:p>
          <a:p>
            <a:r>
              <a:rPr lang="en-US" altLang="zh-TW" sz="3200" b="1" dirty="0">
                <a:solidFill>
                  <a:schemeClr val="accent1">
                    <a:lumMod val="60000"/>
                    <a:lumOff val="40000"/>
                  </a:schemeClr>
                </a:solidFill>
                <a:latin typeface="Calibri" panose="020F0502020204030204" pitchFamily="34" charset="0"/>
                <a:cs typeface="Calibri" panose="020F0502020204030204" pitchFamily="34" charset="0"/>
              </a:rPr>
              <a:t>The missing pilot</a:t>
            </a:r>
            <a:endParaRPr lang="zh-TW" altLang="en-US" sz="3200" b="1"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5" name="矩形 4">
            <a:extLst>
              <a:ext uri="{FF2B5EF4-FFF2-40B4-BE49-F238E27FC236}">
                <a16:creationId xmlns="" xmlns:a16="http://schemas.microsoft.com/office/drawing/2014/main" id="{986C5A57-F0A7-4C75-B17B-B453E3FC5563}"/>
              </a:ext>
            </a:extLst>
          </p:cNvPr>
          <p:cNvSpPr/>
          <p:nvPr/>
        </p:nvSpPr>
        <p:spPr>
          <a:xfrm>
            <a:off x="3655320" y="706326"/>
            <a:ext cx="1402692" cy="400110"/>
          </a:xfrm>
          <a:prstGeom prst="rect">
            <a:avLst/>
          </a:prstGeom>
        </p:spPr>
        <p:txBody>
          <a:bodyPr wrap="none">
            <a:spAutoFit/>
          </a:bodyPr>
          <a:lstStyle/>
          <a:p>
            <a:pPr>
              <a:spcBef>
                <a:spcPts val="300"/>
              </a:spcBef>
            </a:pPr>
            <a:r>
              <a:rPr lang="en-US" altLang="zh-TW" sz="2000" i="1" dirty="0">
                <a:latin typeface="Calibri" panose="020F0502020204030204" pitchFamily="34" charset="0"/>
                <a:cs typeface="Calibri" panose="020F0502020204030204" pitchFamily="34" charset="0"/>
              </a:rPr>
              <a:t>by Ker Than</a:t>
            </a:r>
          </a:p>
        </p:txBody>
      </p:sp>
    </p:spTree>
    <p:extLst>
      <p:ext uri="{BB962C8B-B14F-4D97-AF65-F5344CB8AC3E}">
        <p14:creationId xmlns="" xmlns:p14="http://schemas.microsoft.com/office/powerpoint/2010/main" val="4229050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 xmlns:a16="http://schemas.microsoft.com/office/drawing/2014/main" id="{27731B2D-0C3F-44B5-9CE9-0F761E8103DF}"/>
              </a:ext>
            </a:extLst>
          </p:cNvPr>
          <p:cNvSpPr/>
          <p:nvPr/>
        </p:nvSpPr>
        <p:spPr>
          <a:xfrm>
            <a:off x="384651" y="891247"/>
            <a:ext cx="8352928" cy="3962623"/>
          </a:xfrm>
          <a:prstGeom prst="rect">
            <a:avLst/>
          </a:prstGeom>
          <a:ln>
            <a:solidFill>
              <a:srgbClr val="0000E1"/>
            </a:solidFill>
          </a:ln>
        </p:spPr>
        <p:txBody>
          <a:bodyPr wrap="square">
            <a:spAutoFit/>
          </a:bodyPr>
          <a:lstStyle/>
          <a:p>
            <a:pPr marL="360363" indent="-360363">
              <a:spcBef>
                <a:spcPts val="300"/>
              </a:spcBef>
            </a:pPr>
            <a:r>
              <a:rPr lang="en-US" altLang="zh-TW" b="1" dirty="0">
                <a:solidFill>
                  <a:srgbClr val="0000E1"/>
                </a:solidFill>
                <a:latin typeface="Calibri" panose="020F0502020204030204" pitchFamily="34" charset="0"/>
                <a:cs typeface="Arial" pitchFamily="34" charset="0"/>
              </a:rPr>
              <a:t>W: </a:t>
            </a:r>
            <a:r>
              <a:rPr lang="en-US" altLang="zh-TW" dirty="0">
                <a:solidFill>
                  <a:srgbClr val="0000E1"/>
                </a:solidFill>
                <a:latin typeface="Calibri" panose="020F0502020204030204" pitchFamily="34" charset="0"/>
                <a:cs typeface="Arial" pitchFamily="34" charset="0"/>
              </a:rPr>
              <a:t>	What a photo! It’s like a dream. Is it real? I mean, do you think the photographer </a:t>
            </a:r>
            <a:r>
              <a:rPr lang="en-US" altLang="zh-TW" dirty="0" err="1">
                <a:solidFill>
                  <a:srgbClr val="0000E1"/>
                </a:solidFill>
                <a:latin typeface="Calibri" panose="020F0502020204030204" pitchFamily="34" charset="0"/>
                <a:cs typeface="Arial" pitchFamily="34" charset="0"/>
              </a:rPr>
              <a:t>Photoshopped</a:t>
            </a:r>
            <a:r>
              <a:rPr lang="en-US" altLang="zh-TW" dirty="0">
                <a:solidFill>
                  <a:srgbClr val="0000E1"/>
                </a:solidFill>
                <a:latin typeface="Calibri" panose="020F0502020204030204" pitchFamily="34" charset="0"/>
                <a:cs typeface="Arial" pitchFamily="34" charset="0"/>
              </a:rPr>
              <a:t> it?</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No, it’s totally genuine according to the website. It was taken on a really hot day, so maybe that’s why it looks a bit strange.</a:t>
            </a:r>
          </a:p>
          <a:p>
            <a:pPr marL="360363" indent="-360363">
              <a:spcBef>
                <a:spcPts val="300"/>
              </a:spcBef>
            </a:pPr>
            <a:r>
              <a:rPr lang="en-US" altLang="zh-TW" b="1" dirty="0">
                <a:solidFill>
                  <a:srgbClr val="0000E1"/>
                </a:solidFill>
                <a:latin typeface="Calibri" panose="020F0502020204030204" pitchFamily="34" charset="0"/>
                <a:cs typeface="Arial" pitchFamily="34" charset="0"/>
              </a:rPr>
              <a:t>W: 	</a:t>
            </a:r>
            <a:r>
              <a:rPr lang="en-US" altLang="zh-TW" dirty="0">
                <a:solidFill>
                  <a:srgbClr val="0000E1"/>
                </a:solidFill>
                <a:latin typeface="Calibri" panose="020F0502020204030204" pitchFamily="34" charset="0"/>
                <a:cs typeface="Arial" pitchFamily="34" charset="0"/>
              </a:rPr>
              <a:t>But I don’t really understand where the cows are.</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They’re on a beach. It says here the photographer was driving along a coast road in Andalusia and saw some cows lying on the empty beach. He couldn’t get close in his car, so he had to park and walk along the beach in 35 degrees Celsius heat.</a:t>
            </a:r>
          </a:p>
          <a:p>
            <a:pPr marL="360363" indent="-360363">
              <a:spcBef>
                <a:spcPts val="300"/>
              </a:spcBef>
            </a:pPr>
            <a:r>
              <a:rPr lang="en-US" altLang="zh-TW" b="1" dirty="0">
                <a:solidFill>
                  <a:srgbClr val="0000E1"/>
                </a:solidFill>
                <a:latin typeface="Calibri" panose="020F0502020204030204" pitchFamily="34" charset="0"/>
                <a:cs typeface="Arial" pitchFamily="34" charset="0"/>
              </a:rPr>
              <a:t>W: 	</a:t>
            </a:r>
            <a:r>
              <a:rPr lang="en-US" altLang="zh-TW" dirty="0">
                <a:solidFill>
                  <a:srgbClr val="0000E1"/>
                </a:solidFill>
                <a:latin typeface="Calibri" panose="020F0502020204030204" pitchFamily="34" charset="0"/>
                <a:cs typeface="Arial" pitchFamily="34" charset="0"/>
              </a:rPr>
              <a:t>That sounds horrible. I don’t think I’d do that just to get a shot.</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I know. I’m surprised he didn’t frighten them – it’s hard to get close to animals.</a:t>
            </a:r>
          </a:p>
          <a:p>
            <a:pPr marL="360363" indent="-360363">
              <a:spcBef>
                <a:spcPts val="300"/>
              </a:spcBef>
            </a:pPr>
            <a:r>
              <a:rPr lang="en-US" altLang="zh-TW" b="1" dirty="0">
                <a:solidFill>
                  <a:srgbClr val="0000E1"/>
                </a:solidFill>
                <a:latin typeface="Calibri" panose="020F0502020204030204" pitchFamily="34" charset="0"/>
                <a:cs typeface="Arial" pitchFamily="34" charset="0"/>
              </a:rPr>
              <a:t>W:	</a:t>
            </a:r>
            <a:r>
              <a:rPr lang="en-US" altLang="zh-TW" dirty="0">
                <a:solidFill>
                  <a:srgbClr val="0000E1"/>
                </a:solidFill>
                <a:latin typeface="Calibri" panose="020F0502020204030204" pitchFamily="34" charset="0"/>
                <a:cs typeface="Arial" pitchFamily="34" charset="0"/>
              </a:rPr>
              <a:t>But what‘s going on in the background? I can’t make it out.</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It looks like people on the beach. I think they’re parasailing. It’s a really popular sport there. It’s always windy on that beach.</a:t>
            </a:r>
          </a:p>
        </p:txBody>
      </p:sp>
      <p:sp>
        <p:nvSpPr>
          <p:cNvPr id="9" name="矩形 8">
            <a:extLst>
              <a:ext uri="{FF2B5EF4-FFF2-40B4-BE49-F238E27FC236}">
                <a16:creationId xmlns=""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43</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75</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 xmlns:a16="http://schemas.microsoft.com/office/drawing/2014/main" id="{55B736EC-741D-4B07-8C0F-8A78DCD4BB38}"/>
              </a:ext>
            </a:extLst>
          </p:cNvPr>
          <p:cNvSpPr/>
          <p:nvPr/>
        </p:nvSpPr>
        <p:spPr>
          <a:xfrm>
            <a:off x="476435" y="744210"/>
            <a:ext cx="8243934" cy="4439677"/>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The new Earhart DNA project will</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be organized by </a:t>
            </a:r>
            <a:r>
              <a:rPr lang="en-US" altLang="zh-TW" sz="2000" dirty="0" err="1">
                <a:latin typeface="Calibri" panose="020F0502020204030204" pitchFamily="34" charset="0"/>
                <a:cs typeface="Calibri" panose="020F0502020204030204" pitchFamily="34" charset="0"/>
              </a:rPr>
              <a:t>Dongya</a:t>
            </a:r>
            <a:r>
              <a:rPr lang="en-US" altLang="zh-TW" sz="2000" dirty="0">
                <a:latin typeface="Calibri" panose="020F0502020204030204" pitchFamily="34" charset="0"/>
                <a:cs typeface="Calibri" panose="020F0502020204030204" pitchFamily="34" charset="0"/>
              </a:rPr>
              <a:t> Yang, 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genetic archaeologist at Simon Fraser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University in Canada. Yang will work on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four letters Earhart wrote to her family.</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More than 400 of Earhart’s letters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still exist today. Much of Earhart’s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correspondence was dealt with by her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secretary. However, with the four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personal letters, it is believed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that Earhart must have sealed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envelopes herself.</a:t>
            </a:r>
          </a:p>
          <a:p>
            <a:pPr>
              <a:spcBef>
                <a:spcPts val="600"/>
              </a:spcBef>
            </a:pPr>
            <a:r>
              <a:rPr lang="en-US" altLang="zh-TW" sz="2000" dirty="0">
                <a:latin typeface="Calibri" panose="020F0502020204030204" pitchFamily="34" charset="0"/>
                <a:cs typeface="Calibri" panose="020F0502020204030204" pitchFamily="34" charset="0"/>
              </a:rPr>
              <a:t>Meanwhile, geneticist Brenna </a:t>
            </a:r>
            <a:r>
              <a:rPr lang="en-US" altLang="zh-TW" sz="2000" dirty="0" err="1">
                <a:latin typeface="Calibri" panose="020F0502020204030204" pitchFamily="34" charset="0"/>
                <a:cs typeface="Calibri" panose="020F0502020204030204" pitchFamily="34" charset="0"/>
              </a:rPr>
              <a:t>Henn</a:t>
            </a:r>
            <a:r>
              <a:rPr lang="en-US" altLang="zh-TW" sz="2000" dirty="0">
                <a:latin typeface="Calibri" panose="020F0502020204030204" pitchFamily="34" charset="0"/>
                <a:cs typeface="Calibri" panose="020F0502020204030204" pitchFamily="34" charset="0"/>
              </a:rPr>
              <a:t> of</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Stanford University, USA said she knows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of no other case where DNA has been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collected from old letters. The problem</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is that the envelopes probably don’t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contain much DNA. The project needs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 big sample to distinguish between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Earhart’s DNA and that of other living</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people because about 99 per cent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of the genome is identical among all</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humans. To make sure that the DNA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from the letters belonged to Earhart,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team will compare it to DNA from</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Earhart’s relatives who are still alive and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also DNA extracted from another letter,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written by Earhart’s sister.</a:t>
            </a:r>
            <a:endParaRPr lang="zh-TW" altLang="en-US" sz="2000" dirty="0">
              <a:latin typeface="Calibri" panose="020F0502020204030204" pitchFamily="34" charset="0"/>
              <a:cs typeface="Calibri" panose="020F0502020204030204"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1682572" y="5284686"/>
            <a:ext cx="6715993" cy="1021999"/>
          </a:xfrm>
          <a:prstGeom prst="rect">
            <a:avLst/>
          </a:prstGeom>
          <a:noFill/>
          <a:ln w="9525">
            <a:noFill/>
            <a:miter lim="800000"/>
            <a:headEnd/>
            <a:tailEnd/>
          </a:ln>
        </p:spPr>
      </p:pic>
    </p:spTree>
    <p:extLst>
      <p:ext uri="{BB962C8B-B14F-4D97-AF65-F5344CB8AC3E}">
        <p14:creationId xmlns="" xmlns:p14="http://schemas.microsoft.com/office/powerpoint/2010/main" val="42290505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F09E386-2FD1-4F5B-B7BF-A1251BE24D91}"/>
              </a:ext>
            </a:extLst>
          </p:cNvPr>
          <p:cNvSpPr/>
          <p:nvPr/>
        </p:nvSpPr>
        <p:spPr>
          <a:xfrm>
            <a:off x="681365" y="895675"/>
            <a:ext cx="8112677" cy="1862048"/>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What is the theory talked about in the article?</a:t>
            </a:r>
          </a:p>
          <a:p>
            <a:pPr marL="360000" indent="-360000">
              <a:spcBef>
                <a:spcPts val="600"/>
              </a:spcBef>
            </a:pPr>
            <a:r>
              <a:rPr lang="en-US" altLang="zh-TW" sz="2000" dirty="0">
                <a:latin typeface="Calibri" panose="020F0502020204030204" pitchFamily="34" charset="0"/>
              </a:rPr>
              <a:t>2 	Which modern scientific technique might give</a:t>
            </a:r>
            <a:r>
              <a:rPr lang="zh-TW" altLang="en-US" sz="2000" dirty="0">
                <a:latin typeface="Calibri" panose="020F0502020204030204" pitchFamily="34" charset="0"/>
              </a:rPr>
              <a:t> </a:t>
            </a:r>
            <a:r>
              <a:rPr lang="en-US" altLang="zh-TW" sz="2000" dirty="0">
                <a:latin typeface="Calibri" panose="020F0502020204030204" pitchFamily="34" charset="0"/>
              </a:rPr>
              <a:t>an answer to the Earhart mystery?</a:t>
            </a:r>
          </a:p>
          <a:p>
            <a:pPr marL="360000" indent="-360000">
              <a:spcBef>
                <a:spcPts val="600"/>
              </a:spcBef>
            </a:pPr>
            <a:r>
              <a:rPr lang="en-US" altLang="zh-TW" sz="2000" dirty="0">
                <a:latin typeface="Calibri" panose="020F0502020204030204" pitchFamily="34" charset="0"/>
              </a:rPr>
              <a:t>3 	If the new project is successful, what will it prove?</a:t>
            </a:r>
          </a:p>
          <a:p>
            <a:pPr marL="360000" indent="-360000">
              <a:spcBef>
                <a:spcPts val="600"/>
              </a:spcBef>
            </a:pPr>
            <a:r>
              <a:rPr lang="en-US" altLang="zh-TW" sz="2000" dirty="0">
                <a:latin typeface="Calibri" panose="020F0502020204030204" pitchFamily="34" charset="0"/>
              </a:rPr>
              <a:t>4 	What is the biggest problem for the researchers</a:t>
            </a:r>
            <a:r>
              <a:rPr lang="zh-TW" altLang="en-US" sz="2000" dirty="0">
                <a:latin typeface="Calibri" panose="020F0502020204030204" pitchFamily="34" charset="0"/>
              </a:rPr>
              <a:t> </a:t>
            </a:r>
            <a:r>
              <a:rPr lang="en-US" altLang="zh-TW" sz="2000" dirty="0">
                <a:latin typeface="Calibri" panose="020F0502020204030204" pitchFamily="34" charset="0"/>
              </a:rPr>
              <a:t>on the new project?</a:t>
            </a:r>
            <a:endParaRPr lang="zh-TW" altLang="en-US" sz="2000" dirty="0">
              <a:latin typeface="Calibri" panose="020F0502020204030204" pitchFamily="34" charset="0"/>
            </a:endParaRPr>
          </a:p>
        </p:txBody>
      </p:sp>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 xmlns:a16="http://schemas.microsoft.com/office/drawing/2014/main" id="{3CC95063-9E8B-4F90-B3FD-3E738CD9127B}"/>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second article. Answer the questions.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 xmlns:a16="http://schemas.microsoft.com/office/drawing/2014/main" id="{C925899C-B7F6-4C58-9BC3-36F32E88C22A}"/>
              </a:ext>
            </a:extLst>
          </p:cNvPr>
          <p:cNvSpPr/>
          <p:nvPr/>
        </p:nvSpPr>
        <p:spPr>
          <a:xfrm>
            <a:off x="684609" y="2969199"/>
            <a:ext cx="7889132" cy="2262158"/>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The theory that Earhart landed on </a:t>
            </a:r>
            <a:r>
              <a:rPr lang="en-US" altLang="zh-TW" b="1" dirty="0" err="1">
                <a:solidFill>
                  <a:srgbClr val="FF0066"/>
                </a:solidFill>
                <a:latin typeface="Segoe Print" panose="02000600000000000000" pitchFamily="2" charset="0"/>
              </a:rPr>
              <a:t>Nikumaroro</a:t>
            </a:r>
            <a:r>
              <a:rPr lang="en-US" altLang="zh-TW" b="1" dirty="0">
                <a:solidFill>
                  <a:srgbClr val="FF0066"/>
                </a:solidFill>
                <a:latin typeface="Segoe Print" panose="02000600000000000000" pitchFamily="2" charset="0"/>
              </a:rPr>
              <a:t>.</a:t>
            </a:r>
          </a:p>
          <a:p>
            <a:pPr marL="360363" indent="-360363">
              <a:spcBef>
                <a:spcPts val="600"/>
              </a:spcBef>
            </a:pPr>
            <a:r>
              <a:rPr lang="en-US" altLang="zh-TW" b="1" dirty="0">
                <a:solidFill>
                  <a:srgbClr val="FF0066"/>
                </a:solidFill>
                <a:latin typeface="Segoe Print" panose="02000600000000000000" pitchFamily="2" charset="0"/>
              </a:rPr>
              <a:t>2 	DNA sampling</a:t>
            </a:r>
          </a:p>
          <a:p>
            <a:pPr marL="360363" indent="-360363">
              <a:spcBef>
                <a:spcPts val="600"/>
              </a:spcBef>
            </a:pPr>
            <a:r>
              <a:rPr lang="en-US" altLang="zh-TW" b="1" dirty="0">
                <a:solidFill>
                  <a:srgbClr val="FF0066"/>
                </a:solidFill>
                <a:latin typeface="Segoe Print" panose="02000600000000000000" pitchFamily="2" charset="0"/>
              </a:rPr>
              <a:t>3 	It will prove that a bone found on the island of</a:t>
            </a:r>
            <a:r>
              <a:rPr lang="zh-TW" altLang="en-US" b="1" dirty="0">
                <a:solidFill>
                  <a:srgbClr val="FF0066"/>
                </a:solidFill>
                <a:latin typeface="Segoe Print" panose="02000600000000000000" pitchFamily="2" charset="0"/>
              </a:rPr>
              <a:t> </a:t>
            </a:r>
            <a:r>
              <a:rPr lang="en-US" altLang="zh-TW" b="1" dirty="0" err="1">
                <a:solidFill>
                  <a:srgbClr val="FF0066"/>
                </a:solidFill>
                <a:latin typeface="Segoe Print" panose="02000600000000000000" pitchFamily="2" charset="0"/>
              </a:rPr>
              <a:t>Nikumaroro</a:t>
            </a:r>
            <a:r>
              <a:rPr lang="en-US" altLang="zh-TW" b="1" dirty="0">
                <a:solidFill>
                  <a:srgbClr val="FF0066"/>
                </a:solidFill>
                <a:latin typeface="Segoe Print" panose="02000600000000000000" pitchFamily="2" charset="0"/>
              </a:rPr>
              <a:t> is Earhart’s – and that she died there.</a:t>
            </a:r>
          </a:p>
          <a:p>
            <a:pPr marL="360363" indent="-360363">
              <a:spcBef>
                <a:spcPts val="600"/>
              </a:spcBef>
            </a:pPr>
            <a:r>
              <a:rPr lang="en-US" altLang="zh-TW" b="1" dirty="0">
                <a:solidFill>
                  <a:srgbClr val="FF0066"/>
                </a:solidFill>
                <a:latin typeface="Segoe Print" panose="02000600000000000000" pitchFamily="2" charset="0"/>
              </a:rPr>
              <a:t>4 	About 99 per cent of the genome is identical among all</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humans, so the team needs to have enough material to</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show that the DNA belongs to Earhart and nobody else.</a:t>
            </a:r>
          </a:p>
        </p:txBody>
      </p:sp>
    </p:spTree>
    <p:extLst>
      <p:ext uri="{BB962C8B-B14F-4D97-AF65-F5344CB8AC3E}">
        <p14:creationId xmlns=""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F09E386-2FD1-4F5B-B7BF-A1251BE24D91}"/>
              </a:ext>
            </a:extLst>
          </p:cNvPr>
          <p:cNvSpPr/>
          <p:nvPr/>
        </p:nvSpPr>
        <p:spPr>
          <a:xfrm>
            <a:off x="681365" y="2452101"/>
            <a:ext cx="8112677" cy="2708434"/>
          </a:xfrm>
          <a:prstGeom prst="rect">
            <a:avLst/>
          </a:prstGeom>
        </p:spPr>
        <p:txBody>
          <a:bodyPr wrap="square">
            <a:spAutoFit/>
          </a:bodyPr>
          <a:lstStyle/>
          <a:p>
            <a:pPr marL="358775" indent="-358775">
              <a:spcBef>
                <a:spcPts val="1200"/>
              </a:spcBef>
            </a:pPr>
            <a:r>
              <a:rPr lang="en-US" altLang="zh-TW" sz="2000" dirty="0">
                <a:latin typeface="Calibri" panose="020F0502020204030204" pitchFamily="34" charset="0"/>
                <a:cs typeface="Calibri" panose="020F0502020204030204" pitchFamily="34" charset="0"/>
              </a:rPr>
              <a:t>1 	My grandparents are </a:t>
            </a:r>
            <a:r>
              <a:rPr lang="en-US" altLang="zh-TW" sz="2000" b="1" dirty="0">
                <a:latin typeface="Calibri" panose="020F0502020204030204" pitchFamily="34" charset="0"/>
                <a:cs typeface="Calibri" panose="020F0502020204030204" pitchFamily="34" charset="0"/>
              </a:rPr>
              <a:t>paying for </a:t>
            </a:r>
            <a:r>
              <a:rPr lang="en-US" altLang="zh-TW" sz="2000" dirty="0">
                <a:latin typeface="Calibri" panose="020F0502020204030204" pitchFamily="34" charset="0"/>
                <a:cs typeface="Calibri" panose="020F0502020204030204" pitchFamily="34" charset="0"/>
              </a:rPr>
              <a:t>my studies.</a:t>
            </a:r>
          </a:p>
          <a:p>
            <a:pPr marL="358775" indent="-358775">
              <a:spcBef>
                <a:spcPts val="1200"/>
              </a:spcBef>
            </a:pPr>
            <a:r>
              <a:rPr lang="en-US" altLang="zh-TW" sz="2000" dirty="0">
                <a:latin typeface="Calibri" panose="020F0502020204030204" pitchFamily="34" charset="0"/>
                <a:cs typeface="Calibri" panose="020F0502020204030204" pitchFamily="34" charset="0"/>
              </a:rPr>
              <a:t>2 	It’s easy to </a:t>
            </a:r>
            <a:r>
              <a:rPr lang="en-US" altLang="zh-TW" sz="2000" b="1" dirty="0">
                <a:latin typeface="Calibri" panose="020F0502020204030204" pitchFamily="34" charset="0"/>
                <a:cs typeface="Calibri" panose="020F0502020204030204" pitchFamily="34" charset="0"/>
              </a:rPr>
              <a:t>see the difference </a:t>
            </a:r>
            <a:r>
              <a:rPr lang="en-US" altLang="zh-TW" sz="2000" dirty="0">
                <a:latin typeface="Calibri" panose="020F0502020204030204" pitchFamily="34" charset="0"/>
                <a:cs typeface="Calibri" panose="020F0502020204030204" pitchFamily="34" charset="0"/>
              </a:rPr>
              <a:t>between a leg</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bone and an arm bone.</a:t>
            </a:r>
          </a:p>
          <a:p>
            <a:pPr marL="358775" indent="-358775">
              <a:spcBef>
                <a:spcPts val="1200"/>
              </a:spcBef>
            </a:pPr>
            <a:r>
              <a:rPr lang="en-US" altLang="zh-TW" sz="2000" dirty="0">
                <a:latin typeface="Calibri" panose="020F0502020204030204" pitchFamily="34" charset="0"/>
                <a:cs typeface="Calibri" panose="020F0502020204030204" pitchFamily="34" charset="0"/>
              </a:rPr>
              <a:t>3 	The doctor took </a:t>
            </a:r>
            <a:r>
              <a:rPr lang="en-US" altLang="zh-TW" sz="2000" b="1" dirty="0">
                <a:latin typeface="Calibri" panose="020F0502020204030204" pitchFamily="34" charset="0"/>
                <a:cs typeface="Calibri" panose="020F0502020204030204" pitchFamily="34" charset="0"/>
              </a:rPr>
              <a:t>small amounts </a:t>
            </a:r>
            <a:r>
              <a:rPr lang="en-US" altLang="zh-TW" sz="2000" dirty="0">
                <a:latin typeface="Calibri" panose="020F0502020204030204" pitchFamily="34" charset="0"/>
                <a:cs typeface="Calibri" panose="020F0502020204030204" pitchFamily="34" charset="0"/>
              </a:rPr>
              <a:t>of my blood 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do tests.</a:t>
            </a:r>
          </a:p>
          <a:p>
            <a:pPr marL="358775" indent="-358775">
              <a:spcBef>
                <a:spcPts val="1200"/>
              </a:spcBef>
            </a:pPr>
            <a:r>
              <a:rPr lang="en-US" altLang="zh-TW" sz="2000" dirty="0">
                <a:latin typeface="Calibri" panose="020F0502020204030204" pitchFamily="34" charset="0"/>
                <a:cs typeface="Calibri" panose="020F0502020204030204" pitchFamily="34" charset="0"/>
              </a:rPr>
              <a:t>4 	The soldier was </a:t>
            </a:r>
            <a:r>
              <a:rPr lang="en-US" altLang="zh-TW" sz="2000" b="1" dirty="0">
                <a:latin typeface="Calibri" panose="020F0502020204030204" pitchFamily="34" charset="0"/>
                <a:cs typeface="Calibri" panose="020F0502020204030204" pitchFamily="34" charset="0"/>
              </a:rPr>
              <a:t>caught and put in prison </a:t>
            </a:r>
            <a:r>
              <a:rPr lang="en-US" altLang="zh-TW" sz="2000" dirty="0">
                <a:latin typeface="Calibri" panose="020F0502020204030204" pitchFamily="34" charset="0"/>
                <a:cs typeface="Calibri" panose="020F0502020204030204" pitchFamily="34" charset="0"/>
              </a:rPr>
              <a:t>by</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enemy.</a:t>
            </a:r>
          </a:p>
          <a:p>
            <a:pPr marL="358775" indent="-358775">
              <a:spcBef>
                <a:spcPts val="1200"/>
              </a:spcBef>
            </a:pPr>
            <a:r>
              <a:rPr lang="en-US" altLang="zh-TW" sz="2000" dirty="0">
                <a:latin typeface="Calibri" panose="020F0502020204030204" pitchFamily="34" charset="0"/>
                <a:cs typeface="Calibri" panose="020F0502020204030204" pitchFamily="34" charset="0"/>
              </a:rPr>
              <a:t>5 	The cyclist is </a:t>
            </a:r>
            <a:r>
              <a:rPr lang="en-US" altLang="zh-TW" sz="2000" b="1" dirty="0">
                <a:latin typeface="Calibri" panose="020F0502020204030204" pitchFamily="34" charset="0"/>
                <a:cs typeface="Calibri" panose="020F0502020204030204" pitchFamily="34" charset="0"/>
              </a:rPr>
              <a:t>trying</a:t>
            </a:r>
            <a:r>
              <a:rPr lang="en-US" altLang="zh-TW" sz="2000" dirty="0">
                <a:latin typeface="Calibri" panose="020F0502020204030204" pitchFamily="34" charset="0"/>
                <a:cs typeface="Calibri" panose="020F0502020204030204" pitchFamily="34" charset="0"/>
              </a:rPr>
              <a:t> to break the world record.</a:t>
            </a:r>
          </a:p>
          <a:p>
            <a:pPr marL="358775" indent="-358775">
              <a:spcBef>
                <a:spcPts val="1200"/>
              </a:spcBef>
            </a:pPr>
            <a:r>
              <a:rPr lang="en-US" altLang="zh-TW" sz="2000" dirty="0">
                <a:latin typeface="Calibri" panose="020F0502020204030204" pitchFamily="34" charset="0"/>
                <a:cs typeface="Calibri" panose="020F0502020204030204" pitchFamily="34" charset="0"/>
              </a:rPr>
              <a:t>6 	The two brothers look </a:t>
            </a:r>
            <a:r>
              <a:rPr lang="en-US" altLang="zh-TW" sz="2000" b="1" dirty="0">
                <a:latin typeface="Calibri" panose="020F0502020204030204" pitchFamily="34" charset="0"/>
                <a:cs typeface="Calibri" panose="020F0502020204030204" pitchFamily="34" charset="0"/>
              </a:rPr>
              <a:t>exactly the same </a:t>
            </a:r>
            <a:r>
              <a:rPr lang="en-US" altLang="zh-TW" sz="2000" dirty="0">
                <a:latin typeface="Calibri" panose="020F0502020204030204" pitchFamily="34" charset="0"/>
                <a:cs typeface="Calibri" panose="020F0502020204030204" pitchFamily="34" charset="0"/>
              </a:rPr>
              <a:t>to me.</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 xmlns:a16="http://schemas.microsoft.com/office/drawing/2014/main" id="{3CC95063-9E8B-4F90-B3FD-3E738CD9127B}"/>
              </a:ext>
            </a:extLst>
          </p:cNvPr>
          <p:cNvSpPr/>
          <p:nvPr/>
        </p:nvSpPr>
        <p:spPr>
          <a:xfrm>
            <a:off x="304909" y="288068"/>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Find these words in the articles. Look at how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words are used and try to guess their meaning.</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Then replace the words in bold in the sentences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(1–6) with these words.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 xmlns:a16="http://schemas.microsoft.com/office/drawing/2014/main" id="{C925899C-B7F6-4C58-9BC3-36F32E88C22A}"/>
              </a:ext>
            </a:extLst>
          </p:cNvPr>
          <p:cNvSpPr/>
          <p:nvPr/>
        </p:nvSpPr>
        <p:spPr>
          <a:xfrm>
            <a:off x="5632315" y="2501014"/>
            <a:ext cx="17704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financing</a:t>
            </a:r>
          </a:p>
        </p:txBody>
      </p:sp>
      <p:sp>
        <p:nvSpPr>
          <p:cNvPr id="10" name="矩形 9">
            <a:extLst>
              <a:ext uri="{FF2B5EF4-FFF2-40B4-BE49-F238E27FC236}">
                <a16:creationId xmlns="" xmlns:a16="http://schemas.microsoft.com/office/drawing/2014/main" id="{7A58094E-2EF6-472A-B544-5BF2110BE76C}"/>
              </a:ext>
            </a:extLst>
          </p:cNvPr>
          <p:cNvSpPr/>
          <p:nvPr/>
        </p:nvSpPr>
        <p:spPr>
          <a:xfrm>
            <a:off x="7324270" y="2714177"/>
            <a:ext cx="1557084"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distinguish</a:t>
            </a:r>
          </a:p>
        </p:txBody>
      </p:sp>
      <p:pic>
        <p:nvPicPr>
          <p:cNvPr id="8194" name="Picture 2"/>
          <p:cNvPicPr>
            <a:picLocks noChangeAspect="1" noChangeArrowheads="1"/>
          </p:cNvPicPr>
          <p:nvPr/>
        </p:nvPicPr>
        <p:blipFill>
          <a:blip r:embed="rId2" cstate="print"/>
          <a:srcRect/>
          <a:stretch>
            <a:fillRect/>
          </a:stretch>
        </p:blipFill>
        <p:spPr bwMode="auto">
          <a:xfrm>
            <a:off x="770562" y="1424783"/>
            <a:ext cx="5062291" cy="943082"/>
          </a:xfrm>
          <a:prstGeom prst="rect">
            <a:avLst/>
          </a:prstGeom>
          <a:noFill/>
          <a:ln w="9525">
            <a:noFill/>
            <a:miter lim="800000"/>
            <a:headEnd/>
            <a:tailEnd/>
          </a:ln>
        </p:spPr>
      </p:pic>
      <p:sp>
        <p:nvSpPr>
          <p:cNvPr id="9" name="矩形 8">
            <a:extLst>
              <a:ext uri="{FF2B5EF4-FFF2-40B4-BE49-F238E27FC236}">
                <a16:creationId xmlns="" xmlns:a16="http://schemas.microsoft.com/office/drawing/2014/main" id="{C925899C-B7F6-4C58-9BC3-36F32E88C22A}"/>
              </a:ext>
            </a:extLst>
          </p:cNvPr>
          <p:cNvSpPr/>
          <p:nvPr/>
        </p:nvSpPr>
        <p:spPr>
          <a:xfrm>
            <a:off x="6926093" y="3395958"/>
            <a:ext cx="17704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samples</a:t>
            </a:r>
          </a:p>
        </p:txBody>
      </p:sp>
      <p:sp>
        <p:nvSpPr>
          <p:cNvPr id="11" name="矩形 10">
            <a:extLst>
              <a:ext uri="{FF2B5EF4-FFF2-40B4-BE49-F238E27FC236}">
                <a16:creationId xmlns="" xmlns:a16="http://schemas.microsoft.com/office/drawing/2014/main" id="{C925899C-B7F6-4C58-9BC3-36F32E88C22A}"/>
              </a:ext>
            </a:extLst>
          </p:cNvPr>
          <p:cNvSpPr/>
          <p:nvPr/>
        </p:nvSpPr>
        <p:spPr>
          <a:xfrm>
            <a:off x="6883940" y="3869370"/>
            <a:ext cx="17704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captured</a:t>
            </a:r>
          </a:p>
        </p:txBody>
      </p:sp>
      <p:sp>
        <p:nvSpPr>
          <p:cNvPr id="12" name="矩形 11">
            <a:extLst>
              <a:ext uri="{FF2B5EF4-FFF2-40B4-BE49-F238E27FC236}">
                <a16:creationId xmlns="" xmlns:a16="http://schemas.microsoft.com/office/drawing/2014/main" id="{C925899C-B7F6-4C58-9BC3-36F32E88C22A}"/>
              </a:ext>
            </a:extLst>
          </p:cNvPr>
          <p:cNvSpPr/>
          <p:nvPr/>
        </p:nvSpPr>
        <p:spPr>
          <a:xfrm>
            <a:off x="5852808" y="4296542"/>
            <a:ext cx="17704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attempting</a:t>
            </a:r>
          </a:p>
        </p:txBody>
      </p:sp>
      <p:sp>
        <p:nvSpPr>
          <p:cNvPr id="13" name="矩形 12">
            <a:extLst>
              <a:ext uri="{FF2B5EF4-FFF2-40B4-BE49-F238E27FC236}">
                <a16:creationId xmlns="" xmlns:a16="http://schemas.microsoft.com/office/drawing/2014/main" id="{C925899C-B7F6-4C58-9BC3-36F32E88C22A}"/>
              </a:ext>
            </a:extLst>
          </p:cNvPr>
          <p:cNvSpPr/>
          <p:nvPr/>
        </p:nvSpPr>
        <p:spPr>
          <a:xfrm>
            <a:off x="5959813" y="4764103"/>
            <a:ext cx="17704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identical</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left)">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ipe(left)">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wipe(left)">
                                      <p:cBhvr>
                                        <p:cTn id="3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9" grpId="0" build="p"/>
      <p:bldP spid="11" grpId="0" build="p"/>
      <p:bldP spid="12" grpId="0" build="p"/>
      <p:bldP spid="1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F09E386-2FD1-4F5B-B7BF-A1251BE24D91}"/>
              </a:ext>
            </a:extLst>
          </p:cNvPr>
          <p:cNvSpPr/>
          <p:nvPr/>
        </p:nvSpPr>
        <p:spPr>
          <a:xfrm>
            <a:off x="681365" y="710850"/>
            <a:ext cx="8268082" cy="1477328"/>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The piece of bone ‘might have been from</a:t>
            </a:r>
            <a:r>
              <a:rPr lang="zh-TW" altLang="en-US" sz="2000" dirty="0">
                <a:latin typeface="Calibri" panose="020F0502020204030204" pitchFamily="34" charset="0"/>
              </a:rPr>
              <a:t> </a:t>
            </a:r>
            <a:r>
              <a:rPr lang="en-US" altLang="zh-TW" sz="2000" dirty="0">
                <a:latin typeface="Calibri" panose="020F0502020204030204" pitchFamily="34" charset="0"/>
              </a:rPr>
              <a:t>one of Earhart’s fingers’. Are there any other</a:t>
            </a:r>
            <a:r>
              <a:rPr lang="zh-TW" altLang="en-US" sz="2000" dirty="0">
                <a:latin typeface="Calibri" panose="020F0502020204030204" pitchFamily="34" charset="0"/>
              </a:rPr>
              <a:t> </a:t>
            </a:r>
            <a:r>
              <a:rPr lang="en-US" altLang="zh-TW" sz="2000" dirty="0">
                <a:latin typeface="Calibri" panose="020F0502020204030204" pitchFamily="34" charset="0"/>
              </a:rPr>
              <a:t>possibilities?</a:t>
            </a:r>
          </a:p>
          <a:p>
            <a:pPr marL="360000" indent="-360000">
              <a:spcBef>
                <a:spcPts val="600"/>
              </a:spcBef>
            </a:pPr>
            <a:r>
              <a:rPr lang="en-US" altLang="zh-TW" sz="2000" dirty="0">
                <a:latin typeface="Calibri" panose="020F0502020204030204" pitchFamily="34" charset="0"/>
              </a:rPr>
              <a:t>2 	Is it certain that any saliva on the envelopes is</a:t>
            </a:r>
            <a:r>
              <a:rPr lang="zh-TW" altLang="en-US" sz="2000" dirty="0">
                <a:latin typeface="Calibri" panose="020F0502020204030204" pitchFamily="34" charset="0"/>
              </a:rPr>
              <a:t> </a:t>
            </a:r>
            <a:r>
              <a:rPr lang="en-US" altLang="zh-TW" sz="2000" dirty="0">
                <a:latin typeface="Calibri" panose="020F0502020204030204" pitchFamily="34" charset="0"/>
              </a:rPr>
              <a:t>Earhart’s? Why? / Why not?</a:t>
            </a:r>
          </a:p>
          <a:p>
            <a:pPr marL="360000" indent="-360000">
              <a:spcBef>
                <a:spcPts val="600"/>
              </a:spcBef>
            </a:pPr>
            <a:r>
              <a:rPr lang="en-US" altLang="zh-TW" sz="2000" dirty="0">
                <a:latin typeface="Calibri" panose="020F0502020204030204" pitchFamily="34" charset="0"/>
              </a:rPr>
              <a:t>3 	Do you think the project will be successful?</a:t>
            </a:r>
            <a:endParaRPr lang="zh-TW" altLang="en-US" sz="2000" dirty="0">
              <a:latin typeface="Calibri" panose="020F0502020204030204" pitchFamily="34" charset="0"/>
            </a:endParaRPr>
          </a:p>
        </p:txBody>
      </p:sp>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 xmlns:a16="http://schemas.microsoft.com/office/drawing/2014/main" id="{3CC95063-9E8B-4F90-B3FD-3E738CD9127B}"/>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groups. Discuss the questions.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 xmlns:a16="http://schemas.microsoft.com/office/drawing/2014/main" id="{C925899C-B7F6-4C58-9BC3-36F32E88C22A}"/>
              </a:ext>
            </a:extLst>
          </p:cNvPr>
          <p:cNvSpPr/>
          <p:nvPr/>
        </p:nvSpPr>
        <p:spPr>
          <a:xfrm>
            <a:off x="733286" y="2268428"/>
            <a:ext cx="8216161" cy="1200329"/>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1 	The piece of bone may be from a turtle.</a:t>
            </a:r>
          </a:p>
          <a:p>
            <a:pPr marL="360363" indent="-360363"/>
            <a:r>
              <a:rPr lang="en-US" altLang="zh-TW" b="1" dirty="0">
                <a:solidFill>
                  <a:srgbClr val="FF0066"/>
                </a:solidFill>
                <a:latin typeface="Segoe Print" panose="02000600000000000000" pitchFamily="2" charset="0"/>
              </a:rPr>
              <a:t>2 	It isn’t certain because much of Earhart’s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correspondence was dealt with by her secretary, so she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may have sealed the envelopes.</a:t>
            </a:r>
          </a:p>
          <a:p>
            <a:pPr marL="360363" indent="-360363"/>
            <a:r>
              <a:rPr lang="en-US" altLang="zh-TW" b="1" dirty="0">
                <a:solidFill>
                  <a:srgbClr val="FF0066"/>
                </a:solidFill>
                <a:latin typeface="Segoe Print" panose="02000600000000000000" pitchFamily="2" charset="0"/>
              </a:rPr>
              <a:t>3 	Students’ own answers</a:t>
            </a:r>
          </a:p>
        </p:txBody>
      </p:sp>
      <p:sp>
        <p:nvSpPr>
          <p:cNvPr id="10" name="矩形 9">
            <a:extLst>
              <a:ext uri="{FF2B5EF4-FFF2-40B4-BE49-F238E27FC236}">
                <a16:creationId xmlns="" xmlns:a16="http://schemas.microsoft.com/office/drawing/2014/main" id="{7A58094E-2EF6-472A-B544-5BF2110BE76C}"/>
              </a:ext>
            </a:extLst>
          </p:cNvPr>
          <p:cNvSpPr/>
          <p:nvPr/>
        </p:nvSpPr>
        <p:spPr>
          <a:xfrm>
            <a:off x="1137479" y="4562433"/>
            <a:ext cx="4096002"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claims about Earhart’s remains</a:t>
            </a:r>
          </a:p>
        </p:txBody>
      </p:sp>
      <p:sp>
        <p:nvSpPr>
          <p:cNvPr id="14" name="矩形 13">
            <a:extLst>
              <a:ext uri="{FF2B5EF4-FFF2-40B4-BE49-F238E27FC236}">
                <a16:creationId xmlns="" xmlns:a16="http://schemas.microsoft.com/office/drawing/2014/main" id="{59DC50ED-E7C6-40B8-AEBD-88ECF5F481B9}"/>
              </a:ext>
            </a:extLst>
          </p:cNvPr>
          <p:cNvSpPr/>
          <p:nvPr/>
        </p:nvSpPr>
        <p:spPr>
          <a:xfrm>
            <a:off x="327433" y="3701126"/>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Complete the summary.</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 xmlns:a16="http://schemas.microsoft.com/office/drawing/2014/main" id="{86279845-AFB8-4B56-896B-988C0B7F77B6}"/>
              </a:ext>
            </a:extLst>
          </p:cNvPr>
          <p:cNvSpPr/>
          <p:nvPr/>
        </p:nvSpPr>
        <p:spPr>
          <a:xfrm>
            <a:off x="665192" y="4149566"/>
            <a:ext cx="8216161" cy="2015936"/>
          </a:xfrm>
          <a:prstGeom prst="rect">
            <a:avLst/>
          </a:prstGeom>
        </p:spPr>
        <p:txBody>
          <a:bodyPr wrap="square">
            <a:spAutoFit/>
          </a:bodyPr>
          <a:lstStyle/>
          <a:p>
            <a:pPr>
              <a:spcBef>
                <a:spcPts val="600"/>
              </a:spcBef>
            </a:pPr>
            <a:r>
              <a:rPr lang="en-US" altLang="zh-TW" sz="2000" dirty="0">
                <a:latin typeface="Calibri" panose="020F0502020204030204" pitchFamily="34" charset="0"/>
              </a:rPr>
              <a:t>The new project aims to provide a way of</a:t>
            </a:r>
            <a:r>
              <a:rPr lang="zh-TW" altLang="en-US" sz="2000" dirty="0">
                <a:latin typeface="Calibri" panose="020F0502020204030204" pitchFamily="34" charset="0"/>
              </a:rPr>
              <a:t> </a:t>
            </a:r>
            <a:r>
              <a:rPr lang="en-US" altLang="zh-TW" sz="2000" dirty="0">
                <a:latin typeface="Calibri" panose="020F0502020204030204" pitchFamily="34" charset="0"/>
              </a:rPr>
              <a:t>testing </a:t>
            </a:r>
          </a:p>
          <a:p>
            <a:pPr>
              <a:spcBef>
                <a:spcPts val="600"/>
              </a:spcBef>
            </a:pPr>
            <a:r>
              <a:rPr lang="en-US" altLang="zh-TW" sz="2000" dirty="0">
                <a:latin typeface="Calibri" panose="020F0502020204030204" pitchFamily="34" charset="0"/>
              </a:rPr>
              <a:t>1 ________________________________. The success of the</a:t>
            </a:r>
            <a:r>
              <a:rPr lang="zh-TW" altLang="en-US" sz="2000" dirty="0">
                <a:latin typeface="Calibri" panose="020F0502020204030204" pitchFamily="34" charset="0"/>
              </a:rPr>
              <a:t> </a:t>
            </a:r>
            <a:r>
              <a:rPr lang="en-US" altLang="zh-TW" sz="2000" dirty="0">
                <a:latin typeface="Calibri" panose="020F0502020204030204" pitchFamily="34" charset="0"/>
              </a:rPr>
              <a:t>project depends on several things. Firstly, that</a:t>
            </a:r>
            <a:r>
              <a:rPr lang="zh-TW" altLang="en-US" sz="2000" dirty="0">
                <a:latin typeface="Calibri" panose="020F0502020204030204" pitchFamily="34" charset="0"/>
              </a:rPr>
              <a:t> </a:t>
            </a:r>
            <a:r>
              <a:rPr lang="en-US" altLang="zh-TW" sz="2000" dirty="0">
                <a:latin typeface="Calibri" panose="020F0502020204030204" pitchFamily="34" charset="0"/>
              </a:rPr>
              <a:t>the bone is from a 2 _____________________, not a turtle.</a:t>
            </a:r>
            <a:r>
              <a:rPr lang="zh-TW" altLang="en-US" sz="2000" dirty="0">
                <a:latin typeface="Calibri" panose="020F0502020204030204" pitchFamily="34" charset="0"/>
              </a:rPr>
              <a:t> </a:t>
            </a:r>
            <a:r>
              <a:rPr lang="en-US" altLang="zh-TW" sz="2000" dirty="0">
                <a:latin typeface="Calibri" panose="020F0502020204030204" pitchFamily="34" charset="0"/>
              </a:rPr>
              <a:t>Secondly, that Earhart’s saliva still exists on</a:t>
            </a:r>
            <a:r>
              <a:rPr lang="zh-TW" altLang="en-US" sz="2000" dirty="0">
                <a:latin typeface="Calibri" panose="020F0502020204030204" pitchFamily="34" charset="0"/>
              </a:rPr>
              <a:t>                                                 </a:t>
            </a:r>
            <a:r>
              <a:rPr lang="en-US" altLang="zh-TW" sz="2000" dirty="0">
                <a:latin typeface="Calibri" panose="020F0502020204030204" pitchFamily="34" charset="0"/>
              </a:rPr>
              <a:t>3 ____________________________________. And thirdly, that there is enough</a:t>
            </a:r>
            <a:r>
              <a:rPr lang="zh-TW" altLang="en-US" sz="2000" dirty="0">
                <a:latin typeface="Calibri" panose="020F0502020204030204" pitchFamily="34" charset="0"/>
              </a:rPr>
              <a:t> </a:t>
            </a:r>
            <a:r>
              <a:rPr lang="en-US" altLang="zh-TW" sz="2000" dirty="0">
                <a:latin typeface="Calibri" panose="020F0502020204030204" pitchFamily="34" charset="0"/>
              </a:rPr>
              <a:t>saliva to 4 ________________________________.</a:t>
            </a:r>
          </a:p>
        </p:txBody>
      </p:sp>
      <p:sp>
        <p:nvSpPr>
          <p:cNvPr id="17" name="矩形 16">
            <a:extLst>
              <a:ext uri="{FF2B5EF4-FFF2-40B4-BE49-F238E27FC236}">
                <a16:creationId xmlns="" xmlns:a16="http://schemas.microsoft.com/office/drawing/2014/main" id="{7A58094E-2EF6-472A-B544-5BF2110BE76C}"/>
              </a:ext>
            </a:extLst>
          </p:cNvPr>
          <p:cNvSpPr/>
          <p:nvPr/>
        </p:nvSpPr>
        <p:spPr>
          <a:xfrm>
            <a:off x="6770426" y="4892009"/>
            <a:ext cx="1099885"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human</a:t>
            </a:r>
          </a:p>
        </p:txBody>
      </p:sp>
      <p:sp>
        <p:nvSpPr>
          <p:cNvPr id="19" name="矩形 18">
            <a:extLst>
              <a:ext uri="{FF2B5EF4-FFF2-40B4-BE49-F238E27FC236}">
                <a16:creationId xmlns="" xmlns:a16="http://schemas.microsoft.com/office/drawing/2014/main" id="{7A58094E-2EF6-472A-B544-5BF2110BE76C}"/>
              </a:ext>
            </a:extLst>
          </p:cNvPr>
          <p:cNvSpPr/>
          <p:nvPr/>
        </p:nvSpPr>
        <p:spPr>
          <a:xfrm>
            <a:off x="1001288" y="5467106"/>
            <a:ext cx="4621299"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the envelopes of letters that she sent</a:t>
            </a:r>
          </a:p>
        </p:txBody>
      </p:sp>
      <p:sp>
        <p:nvSpPr>
          <p:cNvPr id="20" name="矩形 19">
            <a:extLst>
              <a:ext uri="{FF2B5EF4-FFF2-40B4-BE49-F238E27FC236}">
                <a16:creationId xmlns="" xmlns:a16="http://schemas.microsoft.com/office/drawing/2014/main" id="{7A58094E-2EF6-472A-B544-5BF2110BE76C}"/>
              </a:ext>
            </a:extLst>
          </p:cNvPr>
          <p:cNvSpPr/>
          <p:nvPr/>
        </p:nvSpPr>
        <p:spPr>
          <a:xfrm>
            <a:off x="3160831" y="5817302"/>
            <a:ext cx="3191331"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give them a DNA sample</a:t>
            </a:r>
          </a:p>
        </p:txBody>
      </p:sp>
    </p:spTree>
    <p:extLst>
      <p:ext uri="{BB962C8B-B14F-4D97-AF65-F5344CB8AC3E}">
        <p14:creationId xmlns=""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left)">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left)">
                                      <p:cBhvr>
                                        <p:cTn id="27" dur="500"/>
                                        <p:tgtEl>
                                          <p:spTgt spid="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wipe(left)">
                                      <p:cBhvr>
                                        <p:cTn id="32" dur="500"/>
                                        <p:tgtEl>
                                          <p:spTgt spid="1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wipe(left)">
                                      <p:cBhvr>
                                        <p:cTn id="3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17" grpId="0" build="p"/>
      <p:bldP spid="19" grpId="0" build="p"/>
      <p:bldP spid="2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7C8247C5-B96C-435F-89C2-E01F03B5B1BD}"/>
              </a:ext>
            </a:extLst>
          </p:cNvPr>
          <p:cNvSpPr/>
          <p:nvPr/>
        </p:nvSpPr>
        <p:spPr>
          <a:xfrm>
            <a:off x="295182" y="273032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a:t>
            </a:r>
            <a:r>
              <a:rPr lang="en-US" altLang="zh-TW" sz="2000" dirty="0" err="1">
                <a:latin typeface="Calibri" panose="020F0502020204030204" pitchFamily="34" charset="0"/>
                <a:cs typeface="Calibri" panose="020F0502020204030204" pitchFamily="34" charset="0"/>
              </a:rPr>
              <a:t>wordbuilding</a:t>
            </a:r>
            <a:r>
              <a:rPr lang="en-US" altLang="zh-TW" sz="2000" dirty="0">
                <a:latin typeface="Calibri" panose="020F0502020204030204" pitchFamily="34" charset="0"/>
                <a:cs typeface="Calibri" panose="020F0502020204030204" pitchFamily="34" charset="0"/>
              </a:rPr>
              <a:t> box. Find these words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two articles. Are they used as nouns or verbs?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err="1">
                <a:solidFill>
                  <a:srgbClr val="E60000"/>
                </a:solidFill>
                <a:latin typeface="Calibri" panose="020F0502020204030204" pitchFamily="34" charset="0"/>
              </a:rPr>
              <a:t>Wordbuilding</a:t>
            </a:r>
            <a:r>
              <a:rPr lang="en-US" altLang="zh-TW" sz="3200" b="1" dirty="0">
                <a:solidFill>
                  <a:srgbClr val="E60000"/>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nouns and verbs</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 xmlns:a16="http://schemas.microsoft.com/office/drawing/2014/main" id="{380D6CE3-A178-420D-92FD-AB7F18DCD8BE}"/>
              </a:ext>
            </a:extLst>
          </p:cNvPr>
          <p:cNvSpPr/>
          <p:nvPr/>
        </p:nvSpPr>
        <p:spPr>
          <a:xfrm>
            <a:off x="4667792" y="3590784"/>
            <a:ext cx="3620174" cy="1554272"/>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5 	contact (line 13)</a:t>
            </a:r>
          </a:p>
          <a:p>
            <a:pPr marL="361950" indent="-361950">
              <a:spcBef>
                <a:spcPts val="600"/>
              </a:spcBef>
            </a:pPr>
            <a:r>
              <a:rPr lang="en-US" altLang="zh-TW" sz="2000" dirty="0">
                <a:latin typeface="Calibri" panose="020F0502020204030204" pitchFamily="34" charset="0"/>
              </a:rPr>
              <a:t>6 	plan (line 23)</a:t>
            </a:r>
          </a:p>
          <a:p>
            <a:pPr marL="361950" indent="-361950">
              <a:spcBef>
                <a:spcPts val="600"/>
              </a:spcBef>
            </a:pPr>
            <a:r>
              <a:rPr lang="en-US" altLang="zh-TW" sz="2000" dirty="0">
                <a:latin typeface="Calibri" panose="020F0502020204030204" pitchFamily="34" charset="0"/>
              </a:rPr>
              <a:t>7 	test (line 26)</a:t>
            </a:r>
          </a:p>
          <a:p>
            <a:pPr marL="361950" indent="-361950">
              <a:spcBef>
                <a:spcPts val="600"/>
              </a:spcBef>
            </a:pPr>
            <a:r>
              <a:rPr lang="en-US" altLang="zh-TW" sz="2000" dirty="0">
                <a:latin typeface="Calibri" panose="020F0502020204030204" pitchFamily="34" charset="0"/>
              </a:rPr>
              <a:t>8 	remains (line 35)</a:t>
            </a:r>
            <a:endParaRPr lang="zh-TW" altLang="en-US" sz="2000" dirty="0">
              <a:latin typeface="Calibri" panose="020F0502020204030204" pitchFamily="34" charset="0"/>
            </a:endParaRPr>
          </a:p>
        </p:txBody>
      </p:sp>
      <p:sp>
        <p:nvSpPr>
          <p:cNvPr id="20" name="矩形 19">
            <a:extLst>
              <a:ext uri="{FF2B5EF4-FFF2-40B4-BE49-F238E27FC236}">
                <a16:creationId xmlns="" xmlns:a16="http://schemas.microsoft.com/office/drawing/2014/main" id="{01D53EC1-A020-4F6C-9166-642660CBEA49}"/>
              </a:ext>
            </a:extLst>
          </p:cNvPr>
          <p:cNvSpPr/>
          <p:nvPr/>
        </p:nvSpPr>
        <p:spPr>
          <a:xfrm>
            <a:off x="2183609" y="3600929"/>
            <a:ext cx="1340432" cy="369332"/>
          </a:xfrm>
          <a:prstGeom prst="rect">
            <a:avLst/>
          </a:prstGeom>
        </p:spPr>
        <p:txBody>
          <a:bodyPr wrap="none">
            <a:spAutoFit/>
          </a:bodyPr>
          <a:lstStyle/>
          <a:p>
            <a:r>
              <a:rPr lang="en-US" altLang="zh-TW" b="1" dirty="0">
                <a:solidFill>
                  <a:srgbClr val="FF0066"/>
                </a:solidFill>
                <a:latin typeface="Segoe Print" panose="02000600000000000000" pitchFamily="2" charset="0"/>
              </a:rPr>
              <a:t>fly – verb</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 xmlns:a16="http://schemas.microsoft.com/office/drawing/2014/main" id="{5BECE8EC-FBC9-491F-A90E-80EA5EF3EF06}"/>
              </a:ext>
            </a:extLst>
          </p:cNvPr>
          <p:cNvSpPr/>
          <p:nvPr/>
        </p:nvSpPr>
        <p:spPr>
          <a:xfrm>
            <a:off x="2427951" y="4017075"/>
            <a:ext cx="1465466" cy="369332"/>
          </a:xfrm>
          <a:prstGeom prst="rect">
            <a:avLst/>
          </a:prstGeom>
        </p:spPr>
        <p:txBody>
          <a:bodyPr wrap="none">
            <a:spAutoFit/>
          </a:bodyPr>
          <a:lstStyle/>
          <a:p>
            <a:r>
              <a:rPr lang="en-US" altLang="zh-TW" b="1" dirty="0">
                <a:solidFill>
                  <a:srgbClr val="FF0066"/>
                </a:solidFill>
                <a:latin typeface="Segoe Print" panose="02000600000000000000" pitchFamily="2" charset="0"/>
              </a:rPr>
              <a:t>land– verb</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 xmlns:a16="http://schemas.microsoft.com/office/drawing/2014/main" id="{14FEC3D8-BB06-4E08-A82B-8FB79723D7C6}"/>
              </a:ext>
            </a:extLst>
          </p:cNvPr>
          <p:cNvSpPr/>
          <p:nvPr/>
        </p:nvSpPr>
        <p:spPr>
          <a:xfrm>
            <a:off x="2530563" y="4369680"/>
            <a:ext cx="17604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books – noun</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 xmlns:a16="http://schemas.microsoft.com/office/drawing/2014/main" id="{1480FDD4-7756-4B50-8226-177361281661}"/>
              </a:ext>
            </a:extLst>
          </p:cNvPr>
          <p:cNvSpPr/>
          <p:nvPr/>
        </p:nvSpPr>
        <p:spPr>
          <a:xfrm>
            <a:off x="2772982" y="4733577"/>
            <a:ext cx="1983235" cy="369332"/>
          </a:xfrm>
          <a:prstGeom prst="rect">
            <a:avLst/>
          </a:prstGeom>
        </p:spPr>
        <p:txBody>
          <a:bodyPr wrap="none">
            <a:spAutoFit/>
          </a:bodyPr>
          <a:lstStyle/>
          <a:p>
            <a:r>
              <a:rPr lang="en-US" altLang="zh-TW" b="1" dirty="0">
                <a:solidFill>
                  <a:srgbClr val="FF0066"/>
                </a:solidFill>
                <a:latin typeface="Segoe Print" panose="02000600000000000000" pitchFamily="2" charset="0"/>
              </a:rPr>
              <a:t>records – noun</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 xmlns:a16="http://schemas.microsoft.com/office/drawing/2014/main" id="{896D3791-A1D2-4CAC-9C14-A4152395DAF3}"/>
              </a:ext>
            </a:extLst>
          </p:cNvPr>
          <p:cNvSpPr/>
          <p:nvPr/>
        </p:nvSpPr>
        <p:spPr>
          <a:xfrm>
            <a:off x="6806629" y="3617486"/>
            <a:ext cx="1997663" cy="369332"/>
          </a:xfrm>
          <a:prstGeom prst="rect">
            <a:avLst/>
          </a:prstGeom>
        </p:spPr>
        <p:txBody>
          <a:bodyPr wrap="none">
            <a:spAutoFit/>
          </a:bodyPr>
          <a:lstStyle/>
          <a:p>
            <a:r>
              <a:rPr lang="en-US" altLang="zh-TW" b="1" dirty="0">
                <a:solidFill>
                  <a:srgbClr val="FF0066"/>
                </a:solidFill>
                <a:latin typeface="Segoe Print" panose="02000600000000000000" pitchFamily="2" charset="0"/>
              </a:rPr>
              <a:t>contact – noun</a:t>
            </a:r>
            <a:endParaRPr lang="zh-TW" altLang="en-US" b="1" dirty="0">
              <a:solidFill>
                <a:srgbClr val="FF0066"/>
              </a:solidFill>
              <a:latin typeface="Segoe Print" panose="02000600000000000000" pitchFamily="2" charset="0"/>
            </a:endParaRPr>
          </a:p>
        </p:txBody>
      </p:sp>
      <p:pic>
        <p:nvPicPr>
          <p:cNvPr id="9218" name="Picture 2"/>
          <p:cNvPicPr>
            <a:picLocks noChangeAspect="1" noChangeArrowheads="1"/>
          </p:cNvPicPr>
          <p:nvPr/>
        </p:nvPicPr>
        <p:blipFill>
          <a:blip r:embed="rId2" cstate="print"/>
          <a:srcRect/>
          <a:stretch>
            <a:fillRect/>
          </a:stretch>
        </p:blipFill>
        <p:spPr bwMode="auto">
          <a:xfrm>
            <a:off x="735155" y="896858"/>
            <a:ext cx="5476801" cy="1694186"/>
          </a:xfrm>
          <a:prstGeom prst="rect">
            <a:avLst/>
          </a:prstGeom>
          <a:noFill/>
          <a:ln w="9525">
            <a:noFill/>
            <a:miter lim="800000"/>
            <a:headEnd/>
            <a:tailEnd/>
          </a:ln>
        </p:spPr>
      </p:pic>
      <p:sp>
        <p:nvSpPr>
          <p:cNvPr id="16" name="矩形 15">
            <a:extLst>
              <a:ext uri="{FF2B5EF4-FFF2-40B4-BE49-F238E27FC236}">
                <a16:creationId xmlns="" xmlns:a16="http://schemas.microsoft.com/office/drawing/2014/main" id="{380D6CE3-A178-420D-92FD-AB7F18DCD8BE}"/>
              </a:ext>
            </a:extLst>
          </p:cNvPr>
          <p:cNvSpPr/>
          <p:nvPr/>
        </p:nvSpPr>
        <p:spPr>
          <a:xfrm>
            <a:off x="659996" y="3600511"/>
            <a:ext cx="3620174" cy="1554272"/>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fly (line 1)</a:t>
            </a:r>
          </a:p>
          <a:p>
            <a:pPr marL="361950" indent="-361950">
              <a:spcBef>
                <a:spcPts val="600"/>
              </a:spcBef>
            </a:pPr>
            <a:r>
              <a:rPr lang="en-US" altLang="zh-TW" sz="2000" dirty="0">
                <a:latin typeface="Calibri" panose="020F0502020204030204" pitchFamily="34" charset="0"/>
              </a:rPr>
              <a:t>2 	land (line 3)</a:t>
            </a:r>
          </a:p>
          <a:p>
            <a:pPr marL="361950" indent="-361950">
              <a:spcBef>
                <a:spcPts val="600"/>
              </a:spcBef>
            </a:pPr>
            <a:r>
              <a:rPr lang="en-US" altLang="zh-TW" sz="2000" dirty="0">
                <a:latin typeface="Calibri" panose="020F0502020204030204" pitchFamily="34" charset="0"/>
              </a:rPr>
              <a:t>3 	books (line 8)</a:t>
            </a:r>
          </a:p>
          <a:p>
            <a:pPr marL="361950" indent="-361950">
              <a:spcBef>
                <a:spcPts val="600"/>
              </a:spcBef>
            </a:pPr>
            <a:r>
              <a:rPr lang="en-US" altLang="zh-TW" sz="2000" dirty="0">
                <a:latin typeface="Calibri" panose="020F0502020204030204" pitchFamily="34" charset="0"/>
              </a:rPr>
              <a:t>4 	records (line 11)</a:t>
            </a:r>
            <a:endParaRPr lang="zh-TW" altLang="en-US" sz="2000" dirty="0">
              <a:latin typeface="Calibri" panose="020F0502020204030204" pitchFamily="34" charset="0"/>
            </a:endParaRPr>
          </a:p>
        </p:txBody>
      </p:sp>
      <p:sp>
        <p:nvSpPr>
          <p:cNvPr id="18" name="矩形 17">
            <a:extLst>
              <a:ext uri="{FF2B5EF4-FFF2-40B4-BE49-F238E27FC236}">
                <a16:creationId xmlns="" xmlns:a16="http://schemas.microsoft.com/office/drawing/2014/main" id="{896D3791-A1D2-4CAC-9C14-A4152395DAF3}"/>
              </a:ext>
            </a:extLst>
          </p:cNvPr>
          <p:cNvSpPr/>
          <p:nvPr/>
        </p:nvSpPr>
        <p:spPr>
          <a:xfrm>
            <a:off x="6446706" y="3988340"/>
            <a:ext cx="1555234" cy="369332"/>
          </a:xfrm>
          <a:prstGeom prst="rect">
            <a:avLst/>
          </a:prstGeom>
        </p:spPr>
        <p:txBody>
          <a:bodyPr wrap="none">
            <a:spAutoFit/>
          </a:bodyPr>
          <a:lstStyle/>
          <a:p>
            <a:r>
              <a:rPr lang="en-US" altLang="zh-TW" b="1" dirty="0">
                <a:solidFill>
                  <a:srgbClr val="FF0066"/>
                </a:solidFill>
                <a:latin typeface="Segoe Print" panose="02000600000000000000" pitchFamily="2" charset="0"/>
              </a:rPr>
              <a:t>plan – verb</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 xmlns:a16="http://schemas.microsoft.com/office/drawing/2014/main" id="{896D3791-A1D2-4CAC-9C14-A4152395DAF3}"/>
              </a:ext>
            </a:extLst>
          </p:cNvPr>
          <p:cNvSpPr/>
          <p:nvPr/>
        </p:nvSpPr>
        <p:spPr>
          <a:xfrm>
            <a:off x="6462919" y="4396902"/>
            <a:ext cx="1486304" cy="369332"/>
          </a:xfrm>
          <a:prstGeom prst="rect">
            <a:avLst/>
          </a:prstGeom>
        </p:spPr>
        <p:txBody>
          <a:bodyPr wrap="none">
            <a:spAutoFit/>
          </a:bodyPr>
          <a:lstStyle/>
          <a:p>
            <a:r>
              <a:rPr lang="en-US" altLang="zh-TW" b="1" dirty="0">
                <a:solidFill>
                  <a:srgbClr val="FF0066"/>
                </a:solidFill>
                <a:latin typeface="Segoe Print" panose="02000600000000000000" pitchFamily="2" charset="0"/>
              </a:rPr>
              <a:t>test – verb</a:t>
            </a:r>
            <a:endParaRPr lang="zh-TW" altLang="en-US" b="1" dirty="0">
              <a:solidFill>
                <a:srgbClr val="FF0066"/>
              </a:solidFill>
              <a:latin typeface="Segoe Print" panose="02000600000000000000" pitchFamily="2" charset="0"/>
            </a:endParaRPr>
          </a:p>
        </p:txBody>
      </p:sp>
      <p:sp>
        <p:nvSpPr>
          <p:cNvPr id="26" name="矩形 25">
            <a:extLst>
              <a:ext uri="{FF2B5EF4-FFF2-40B4-BE49-F238E27FC236}">
                <a16:creationId xmlns="" xmlns:a16="http://schemas.microsoft.com/office/drawing/2014/main" id="{896D3791-A1D2-4CAC-9C14-A4152395DAF3}"/>
              </a:ext>
            </a:extLst>
          </p:cNvPr>
          <p:cNvSpPr/>
          <p:nvPr/>
        </p:nvSpPr>
        <p:spPr>
          <a:xfrm>
            <a:off x="6855532" y="4755624"/>
            <a:ext cx="2050561" cy="369332"/>
          </a:xfrm>
          <a:prstGeom prst="rect">
            <a:avLst/>
          </a:prstGeom>
        </p:spPr>
        <p:txBody>
          <a:bodyPr wrap="none">
            <a:spAutoFit/>
          </a:bodyPr>
          <a:lstStyle/>
          <a:p>
            <a:r>
              <a:rPr lang="en-US" altLang="zh-TW" b="1" dirty="0">
                <a:solidFill>
                  <a:srgbClr val="FF0066"/>
                </a:solidFill>
                <a:latin typeface="Segoe Print" panose="02000600000000000000" pitchFamily="2" charset="0"/>
              </a:rPr>
              <a:t>remains – noun</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382441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18" grpId="0"/>
      <p:bldP spid="19"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 xmlns:a16="http://schemas.microsoft.com/office/drawing/2014/main" id="{CBBA3E41-AEB4-4B80-A064-15311C3A1F08}"/>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same words in these sentences. Is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meaning similar to the meaning of the word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Exercise 7?</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 xmlns:a16="http://schemas.microsoft.com/office/drawing/2014/main" id="{CD834955-3E6C-4F93-AEC1-C1FD494973F7}"/>
              </a:ext>
            </a:extLst>
          </p:cNvPr>
          <p:cNvSpPr/>
          <p:nvPr/>
        </p:nvSpPr>
        <p:spPr>
          <a:xfrm>
            <a:off x="688222" y="1066482"/>
            <a:ext cx="8099776" cy="1938992"/>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Have you got any plans for the weekend?</a:t>
            </a:r>
          </a:p>
          <a:p>
            <a:pPr marL="361950" indent="-361950">
              <a:spcBef>
                <a:spcPts val="600"/>
              </a:spcBef>
            </a:pPr>
            <a:r>
              <a:rPr lang="en-US" altLang="zh-TW" sz="2000" dirty="0">
                <a:latin typeface="Calibri" panose="020F0502020204030204" pitchFamily="34" charset="0"/>
              </a:rPr>
              <a:t>2 	We always book our hotel rooms in advance.</a:t>
            </a:r>
          </a:p>
          <a:p>
            <a:pPr marL="361950" indent="-361950">
              <a:spcBef>
                <a:spcPts val="600"/>
              </a:spcBef>
            </a:pPr>
            <a:r>
              <a:rPr lang="en-US" altLang="zh-TW" sz="2000" dirty="0">
                <a:latin typeface="Calibri" panose="020F0502020204030204" pitchFamily="34" charset="0"/>
              </a:rPr>
              <a:t>3 	I tried to contact them yesterday without success.</a:t>
            </a:r>
          </a:p>
          <a:p>
            <a:pPr marL="361950" indent="-361950">
              <a:spcBef>
                <a:spcPts val="600"/>
              </a:spcBef>
            </a:pPr>
            <a:r>
              <a:rPr lang="en-US" altLang="zh-TW" sz="2000" dirty="0">
                <a:latin typeface="Calibri" panose="020F0502020204030204" pitchFamily="34" charset="0"/>
              </a:rPr>
              <a:t>4 	Did Amelia Earhart hold any flying records?</a:t>
            </a:r>
          </a:p>
          <a:p>
            <a:pPr marL="361950" indent="-361950">
              <a:spcBef>
                <a:spcPts val="600"/>
              </a:spcBef>
            </a:pPr>
            <a:r>
              <a:rPr lang="en-US" altLang="zh-TW" sz="2000" dirty="0">
                <a:latin typeface="Calibri" panose="020F0502020204030204" pitchFamily="34" charset="0"/>
              </a:rPr>
              <a:t>5 	Everyone did badly in yesterday’s English test.</a:t>
            </a:r>
            <a:endParaRPr lang="zh-TW" altLang="en-US" sz="2000" dirty="0">
              <a:latin typeface="Calibri" panose="020F0502020204030204" pitchFamily="34" charset="0"/>
            </a:endParaRPr>
          </a:p>
        </p:txBody>
      </p:sp>
      <p:sp>
        <p:nvSpPr>
          <p:cNvPr id="5" name="矩形 4">
            <a:extLst>
              <a:ext uri="{FF2B5EF4-FFF2-40B4-BE49-F238E27FC236}">
                <a16:creationId xmlns="" xmlns:a16="http://schemas.microsoft.com/office/drawing/2014/main" id="{514694BB-7539-4D7B-A6B3-D2BD2376554B}"/>
              </a:ext>
            </a:extLst>
          </p:cNvPr>
          <p:cNvSpPr/>
          <p:nvPr/>
        </p:nvSpPr>
        <p:spPr>
          <a:xfrm>
            <a:off x="688222" y="3005474"/>
            <a:ext cx="8111063" cy="3293209"/>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1 	yes (to </a:t>
            </a:r>
            <a:r>
              <a:rPr lang="en-US" altLang="zh-TW" b="1" i="1" dirty="0">
                <a:solidFill>
                  <a:srgbClr val="FF0066"/>
                </a:solidFill>
                <a:latin typeface="Segoe Print" panose="02000600000000000000" pitchFamily="2" charset="0"/>
              </a:rPr>
              <a:t>plan</a:t>
            </a:r>
            <a:r>
              <a:rPr lang="en-US" altLang="zh-TW" b="1" dirty="0">
                <a:solidFill>
                  <a:srgbClr val="FF0066"/>
                </a:solidFill>
                <a:latin typeface="Segoe Print" panose="02000600000000000000" pitchFamily="2" charset="0"/>
              </a:rPr>
              <a:t> something is similar to make a </a:t>
            </a:r>
            <a:r>
              <a:rPr lang="en-US" altLang="zh-TW" b="1" i="1" dirty="0">
                <a:solidFill>
                  <a:srgbClr val="FF0066"/>
                </a:solidFill>
                <a:latin typeface="Segoe Print" panose="02000600000000000000" pitchFamily="2" charset="0"/>
              </a:rPr>
              <a:t>plan</a:t>
            </a:r>
            <a:r>
              <a:rPr lang="en-US" altLang="zh-TW" b="1" dirty="0">
                <a:solidFill>
                  <a:srgbClr val="FF0066"/>
                </a:solidFill>
                <a:latin typeface="Segoe Print" panose="02000600000000000000" pitchFamily="2" charset="0"/>
              </a:rPr>
              <a:t>)</a:t>
            </a:r>
          </a:p>
          <a:p>
            <a:pPr marL="358775" indent="-358775">
              <a:spcBef>
                <a:spcPts val="300"/>
              </a:spcBef>
            </a:pPr>
            <a:r>
              <a:rPr lang="en-US" altLang="zh-TW" b="1" dirty="0">
                <a:solidFill>
                  <a:srgbClr val="FF0066"/>
                </a:solidFill>
                <a:latin typeface="Segoe Print" panose="02000600000000000000" pitchFamily="2" charset="0"/>
              </a:rPr>
              <a:t>2 	no (</a:t>
            </a:r>
            <a:r>
              <a:rPr lang="en-US" altLang="zh-TW" b="1" i="1" dirty="0">
                <a:solidFill>
                  <a:srgbClr val="FF0066"/>
                </a:solidFill>
                <a:latin typeface="Segoe Print" panose="02000600000000000000" pitchFamily="2" charset="0"/>
              </a:rPr>
              <a:t>to book </a:t>
            </a:r>
            <a:r>
              <a:rPr lang="en-US" altLang="zh-TW" b="1" dirty="0">
                <a:solidFill>
                  <a:srgbClr val="FF0066"/>
                </a:solidFill>
                <a:latin typeface="Segoe Print" panose="02000600000000000000" pitchFamily="2" charset="0"/>
              </a:rPr>
              <a:t>= to reserve; </a:t>
            </a:r>
            <a:r>
              <a:rPr lang="en-US" altLang="zh-TW" b="1" i="1" dirty="0">
                <a:solidFill>
                  <a:srgbClr val="FF0066"/>
                </a:solidFill>
                <a:latin typeface="Segoe Print" panose="02000600000000000000" pitchFamily="2" charset="0"/>
              </a:rPr>
              <a:t>a book </a:t>
            </a:r>
            <a:r>
              <a:rPr lang="en-US" altLang="zh-TW" b="1" dirty="0">
                <a:solidFill>
                  <a:srgbClr val="FF0066"/>
                </a:solidFill>
                <a:latin typeface="Segoe Print" panose="02000600000000000000" pitchFamily="2" charset="0"/>
              </a:rPr>
              <a:t>= something you read)</a:t>
            </a:r>
          </a:p>
          <a:p>
            <a:pPr marL="358775" indent="-358775">
              <a:spcBef>
                <a:spcPts val="300"/>
              </a:spcBef>
              <a:buAutoNum type="arabicPlain" startAt="3"/>
            </a:pPr>
            <a:r>
              <a:rPr lang="en-US" altLang="zh-TW" b="1" dirty="0">
                <a:solidFill>
                  <a:srgbClr val="FF0066"/>
                </a:solidFill>
                <a:latin typeface="Segoe Print" panose="02000600000000000000" pitchFamily="2" charset="0"/>
              </a:rPr>
              <a:t>yes (</a:t>
            </a:r>
            <a:r>
              <a:rPr lang="en-US" altLang="zh-TW" b="1" i="1" dirty="0">
                <a:solidFill>
                  <a:srgbClr val="FF0066"/>
                </a:solidFill>
                <a:latin typeface="Segoe Print" panose="02000600000000000000" pitchFamily="2" charset="0"/>
              </a:rPr>
              <a:t>contact</a:t>
            </a:r>
            <a:r>
              <a:rPr lang="en-US" altLang="zh-TW" b="1" dirty="0">
                <a:solidFill>
                  <a:srgbClr val="FF0066"/>
                </a:solidFill>
                <a:latin typeface="Segoe Print" panose="02000600000000000000" pitchFamily="2" charset="0"/>
              </a:rPr>
              <a:t> = when you call or signal someone so they</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know you are there; </a:t>
            </a:r>
            <a:r>
              <a:rPr lang="en-US" altLang="zh-TW" b="1" i="1" dirty="0">
                <a:solidFill>
                  <a:srgbClr val="FF0066"/>
                </a:solidFill>
                <a:latin typeface="Segoe Print" panose="02000600000000000000" pitchFamily="2" charset="0"/>
              </a:rPr>
              <a:t>to contact </a:t>
            </a:r>
            <a:r>
              <a:rPr lang="en-US" altLang="zh-TW" b="1" dirty="0">
                <a:solidFill>
                  <a:srgbClr val="FF0066"/>
                </a:solidFill>
                <a:latin typeface="Segoe Print" panose="02000600000000000000" pitchFamily="2" charset="0"/>
              </a:rPr>
              <a:t>= to call, send a signal or</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write to someone – so they are similar)</a:t>
            </a:r>
          </a:p>
          <a:p>
            <a:pPr marL="358775" indent="-358775">
              <a:spcBef>
                <a:spcPts val="300"/>
              </a:spcBef>
            </a:pPr>
            <a:r>
              <a:rPr lang="en-US" altLang="zh-TW" b="1" dirty="0">
                <a:solidFill>
                  <a:srgbClr val="FF0066"/>
                </a:solidFill>
                <a:latin typeface="Segoe Print" panose="02000600000000000000" pitchFamily="2" charset="0"/>
              </a:rPr>
              <a:t>4 	no (</a:t>
            </a:r>
            <a:r>
              <a:rPr lang="en-US" altLang="zh-TW" b="1" i="1" u="sng" dirty="0">
                <a:solidFill>
                  <a:srgbClr val="FF0066"/>
                </a:solidFill>
                <a:latin typeface="Segoe Print" panose="02000600000000000000" pitchFamily="2" charset="0"/>
              </a:rPr>
              <a:t>re</a:t>
            </a:r>
            <a:r>
              <a:rPr lang="en-US" altLang="zh-TW" b="1" i="1" dirty="0">
                <a:solidFill>
                  <a:srgbClr val="FF0066"/>
                </a:solidFill>
                <a:latin typeface="Segoe Print" panose="02000600000000000000" pitchFamily="2" charset="0"/>
              </a:rPr>
              <a:t>cords </a:t>
            </a:r>
            <a:r>
              <a:rPr lang="en-US" altLang="zh-TW" b="1" dirty="0">
                <a:solidFill>
                  <a:srgbClr val="FF0066"/>
                </a:solidFill>
                <a:latin typeface="Segoe Print" panose="02000600000000000000" pitchFamily="2" charset="0"/>
              </a:rPr>
              <a:t>= (countable) information about something that is written down or stored on computer, film etc. so that it can be looked at in the future; </a:t>
            </a:r>
            <a:r>
              <a:rPr lang="en-US" altLang="zh-TW" b="1" i="1" dirty="0">
                <a:solidFill>
                  <a:srgbClr val="FF0066"/>
                </a:solidFill>
                <a:latin typeface="Segoe Print" panose="02000600000000000000" pitchFamily="2" charset="0"/>
              </a:rPr>
              <a:t>a </a:t>
            </a:r>
            <a:r>
              <a:rPr lang="en-US" altLang="zh-TW" b="1" i="1" u="sng" dirty="0">
                <a:solidFill>
                  <a:srgbClr val="FF0066"/>
                </a:solidFill>
                <a:latin typeface="Segoe Print" panose="02000600000000000000" pitchFamily="2" charset="0"/>
              </a:rPr>
              <a:t>re</a:t>
            </a:r>
            <a:r>
              <a:rPr lang="en-US" altLang="zh-TW" b="1" i="1" dirty="0">
                <a:solidFill>
                  <a:srgbClr val="FF0066"/>
                </a:solidFill>
                <a:latin typeface="Segoe Print" panose="02000600000000000000" pitchFamily="2" charset="0"/>
              </a:rPr>
              <a:t>cord </a:t>
            </a:r>
            <a:r>
              <a:rPr lang="en-US" altLang="zh-TW" b="1" dirty="0">
                <a:solidFill>
                  <a:srgbClr val="FF0066"/>
                </a:solidFill>
                <a:latin typeface="Segoe Print" panose="02000600000000000000" pitchFamily="2" charset="0"/>
              </a:rPr>
              <a:t>= an achievement, e.g. </a:t>
            </a:r>
            <a:r>
              <a:rPr lang="en-US" altLang="zh-TW" b="1" dirty="0" err="1">
                <a:solidFill>
                  <a:srgbClr val="FF0066"/>
                </a:solidFill>
                <a:latin typeface="Segoe Print" panose="02000600000000000000" pitchFamily="2" charset="0"/>
              </a:rPr>
              <a:t>Usain</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Bolt has the 100 </a:t>
            </a:r>
            <a:r>
              <a:rPr lang="en-US" altLang="zh-TW" b="1" dirty="0" err="1">
                <a:solidFill>
                  <a:srgbClr val="FF0066"/>
                </a:solidFill>
                <a:latin typeface="Segoe Print" panose="02000600000000000000" pitchFamily="2" charset="0"/>
              </a:rPr>
              <a:t>metres</a:t>
            </a:r>
            <a:r>
              <a:rPr lang="en-US" altLang="zh-TW" b="1" dirty="0">
                <a:solidFill>
                  <a:srgbClr val="FF0066"/>
                </a:solidFill>
                <a:latin typeface="Segoe Print" panose="02000600000000000000" pitchFamily="2" charset="0"/>
              </a:rPr>
              <a:t> world record)</a:t>
            </a:r>
          </a:p>
          <a:p>
            <a:pPr marL="358775" indent="-358775">
              <a:spcBef>
                <a:spcPts val="300"/>
              </a:spcBef>
            </a:pPr>
            <a:r>
              <a:rPr lang="en-US" altLang="zh-TW" b="1" dirty="0">
                <a:solidFill>
                  <a:srgbClr val="FF0066"/>
                </a:solidFill>
                <a:latin typeface="Segoe Print" panose="02000600000000000000" pitchFamily="2" charset="0"/>
              </a:rPr>
              <a:t>5 	no (</a:t>
            </a:r>
            <a:r>
              <a:rPr lang="en-US" altLang="zh-TW" b="1" i="1" dirty="0">
                <a:solidFill>
                  <a:srgbClr val="FF0066"/>
                </a:solidFill>
                <a:latin typeface="Segoe Print" panose="02000600000000000000" pitchFamily="2" charset="0"/>
              </a:rPr>
              <a:t>to test </a:t>
            </a:r>
            <a:r>
              <a:rPr lang="en-US" altLang="zh-TW" b="1" dirty="0">
                <a:solidFill>
                  <a:srgbClr val="FF0066"/>
                </a:solidFill>
                <a:latin typeface="Segoe Print" panose="02000600000000000000" pitchFamily="2" charset="0"/>
              </a:rPr>
              <a:t>= to find out if something works; </a:t>
            </a:r>
            <a:r>
              <a:rPr lang="en-US" altLang="zh-TW" b="1" i="1" dirty="0">
                <a:solidFill>
                  <a:srgbClr val="FF0066"/>
                </a:solidFill>
                <a:latin typeface="Segoe Print" panose="02000600000000000000" pitchFamily="2" charset="0"/>
              </a:rPr>
              <a:t>a test </a:t>
            </a:r>
            <a:r>
              <a:rPr lang="en-US" altLang="zh-TW" b="1" dirty="0">
                <a:solidFill>
                  <a:srgbClr val="FF0066"/>
                </a:solidFill>
                <a:latin typeface="Segoe Print" panose="02000600000000000000" pitchFamily="2" charset="0"/>
              </a:rPr>
              <a:t>=</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something you do to find out how good you are)</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168359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7C8247C5-B96C-435F-89C2-E01F03B5B1BD}"/>
              </a:ext>
            </a:extLst>
          </p:cNvPr>
          <p:cNvSpPr/>
          <p:nvPr/>
        </p:nvSpPr>
        <p:spPr>
          <a:xfrm>
            <a:off x="315183"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definitions. Then decide if the sentences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from the articles report speculation (S) or fact (F).</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 xmlns:a16="http://schemas.microsoft.com/office/drawing/2014/main" id="{DCD08127-8CE7-464E-A5BF-71896374D998}"/>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Critical thinking  </a:t>
            </a:r>
            <a:r>
              <a:rPr lang="en-US" altLang="zh-TW" sz="3200" b="1" dirty="0">
                <a:solidFill>
                  <a:schemeClr val="tx1">
                    <a:lumMod val="65000"/>
                    <a:lumOff val="35000"/>
                  </a:schemeClr>
                </a:solidFill>
                <a:latin typeface="Calibri" panose="020F0502020204030204" pitchFamily="34" charset="0"/>
              </a:rPr>
              <a:t>speculation</a:t>
            </a:r>
            <a:r>
              <a:rPr lang="zh-TW" altLang="en-US" sz="3200" b="1" dirty="0">
                <a:solidFill>
                  <a:schemeClr val="tx1">
                    <a:lumMod val="65000"/>
                    <a:lumOff val="35000"/>
                  </a:schemeClr>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or fact?</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 xmlns:a16="http://schemas.microsoft.com/office/drawing/2014/main" id="{02414EF6-9FBD-47C2-8CDE-1E3DC29C3452}"/>
              </a:ext>
            </a:extLst>
          </p:cNvPr>
          <p:cNvSpPr/>
          <p:nvPr/>
        </p:nvSpPr>
        <p:spPr>
          <a:xfrm>
            <a:off x="702980" y="1686269"/>
            <a:ext cx="8111064" cy="2631490"/>
          </a:xfrm>
          <a:prstGeom prst="rect">
            <a:avLst/>
          </a:prstGeom>
        </p:spPr>
        <p:txBody>
          <a:bodyPr wrap="square">
            <a:spAutoFit/>
          </a:bodyPr>
          <a:lstStyle/>
          <a:p>
            <a:pPr marL="361950" indent="-361950">
              <a:spcBef>
                <a:spcPts val="600"/>
              </a:spcBef>
            </a:pPr>
            <a:r>
              <a:rPr lang="en-US" altLang="zh-TW" sz="2000" i="1" dirty="0">
                <a:latin typeface="Calibri" panose="020F0502020204030204" pitchFamily="34" charset="0"/>
              </a:rPr>
              <a:t>Speculation </a:t>
            </a:r>
            <a:r>
              <a:rPr lang="en-US" altLang="zh-TW" sz="2000" dirty="0">
                <a:latin typeface="Calibri" panose="020F0502020204030204" pitchFamily="34" charset="0"/>
              </a:rPr>
              <a:t>is having a theory or guessing about</a:t>
            </a:r>
            <a:r>
              <a:rPr lang="zh-TW" altLang="en-US" sz="2000" dirty="0">
                <a:latin typeface="Calibri" panose="020F0502020204030204" pitchFamily="34" charset="0"/>
              </a:rPr>
              <a:t> </a:t>
            </a:r>
            <a:r>
              <a:rPr lang="en-US" altLang="zh-TW" sz="2000" dirty="0">
                <a:latin typeface="Calibri" panose="020F0502020204030204" pitchFamily="34" charset="0"/>
              </a:rPr>
              <a:t>something.</a:t>
            </a:r>
          </a:p>
          <a:p>
            <a:pPr>
              <a:spcBef>
                <a:spcPts val="600"/>
              </a:spcBef>
            </a:pPr>
            <a:r>
              <a:rPr lang="en-US" altLang="zh-TW" sz="2000" i="1" dirty="0">
                <a:latin typeface="Calibri" panose="020F0502020204030204" pitchFamily="34" charset="0"/>
              </a:rPr>
              <a:t>Facts</a:t>
            </a:r>
            <a:r>
              <a:rPr lang="en-US" altLang="zh-TW" sz="2000" dirty="0">
                <a:latin typeface="Calibri" panose="020F0502020204030204" pitchFamily="34" charset="0"/>
              </a:rPr>
              <a:t> are items of information that we can check,</a:t>
            </a:r>
            <a:r>
              <a:rPr lang="zh-TW" altLang="en-US" sz="2000" dirty="0">
                <a:latin typeface="Calibri" panose="020F0502020204030204" pitchFamily="34" charset="0"/>
              </a:rPr>
              <a:t> </a:t>
            </a:r>
            <a:r>
              <a:rPr lang="en-US" altLang="zh-TW" sz="2000" dirty="0">
                <a:latin typeface="Calibri" panose="020F0502020204030204" pitchFamily="34" charset="0"/>
              </a:rPr>
              <a:t>or show to be true or not true.</a:t>
            </a:r>
          </a:p>
          <a:p>
            <a:pPr marL="361950" indent="-361950">
              <a:spcBef>
                <a:spcPts val="600"/>
              </a:spcBef>
            </a:pPr>
            <a:r>
              <a:rPr lang="en-US" altLang="zh-TW" sz="2000" dirty="0">
                <a:latin typeface="Calibri" panose="020F0502020204030204" pitchFamily="34" charset="0"/>
              </a:rPr>
              <a:t>1 	Amelia Earhart […] was attempting a round-the-world flight in 1937.</a:t>
            </a:r>
          </a:p>
          <a:p>
            <a:pPr marL="361950" indent="-361950">
              <a:spcBef>
                <a:spcPts val="600"/>
              </a:spcBef>
            </a:pPr>
            <a:r>
              <a:rPr lang="en-US" altLang="zh-TW" sz="2000" dirty="0">
                <a:latin typeface="Calibri" panose="020F0502020204030204" pitchFamily="34" charset="0"/>
              </a:rPr>
              <a:t>2 	Earhart could have landed ... on a different</a:t>
            </a:r>
            <a:r>
              <a:rPr lang="zh-TW" altLang="en-US" sz="2000" dirty="0">
                <a:latin typeface="Calibri" panose="020F0502020204030204" pitchFamily="34" charset="0"/>
              </a:rPr>
              <a:t> </a:t>
            </a:r>
            <a:r>
              <a:rPr lang="en-US" altLang="zh-TW" sz="2000" dirty="0">
                <a:latin typeface="Calibri" panose="020F0502020204030204" pitchFamily="34" charset="0"/>
              </a:rPr>
              <a:t>island.</a:t>
            </a:r>
          </a:p>
          <a:p>
            <a:pPr marL="361950" indent="-361950">
              <a:spcBef>
                <a:spcPts val="600"/>
              </a:spcBef>
            </a:pPr>
            <a:r>
              <a:rPr lang="en-US" altLang="zh-TW" sz="2000" dirty="0">
                <a:latin typeface="Calibri" panose="020F0502020204030204" pitchFamily="34" charset="0"/>
              </a:rPr>
              <a:t>3 	The problem is that the envelopes probably</a:t>
            </a:r>
            <a:r>
              <a:rPr lang="zh-TW" altLang="en-US" sz="2000" dirty="0">
                <a:latin typeface="Calibri" panose="020F0502020204030204" pitchFamily="34" charset="0"/>
              </a:rPr>
              <a:t> </a:t>
            </a:r>
            <a:r>
              <a:rPr lang="en-US" altLang="zh-TW" sz="2000" dirty="0">
                <a:latin typeface="Calibri" panose="020F0502020204030204" pitchFamily="34" charset="0"/>
              </a:rPr>
              <a:t>don’t contain much DNA.</a:t>
            </a:r>
          </a:p>
          <a:p>
            <a:pPr marL="361950" indent="-361950">
              <a:spcBef>
                <a:spcPts val="600"/>
              </a:spcBef>
            </a:pPr>
            <a:r>
              <a:rPr lang="en-US" altLang="zh-TW" sz="2000" dirty="0">
                <a:latin typeface="Calibri" panose="020F0502020204030204" pitchFamily="34" charset="0"/>
              </a:rPr>
              <a:t>4 	About 99 per cent of the genome is identical</a:t>
            </a:r>
            <a:r>
              <a:rPr lang="zh-TW" altLang="en-US" sz="2000" dirty="0">
                <a:latin typeface="Calibri" panose="020F0502020204030204" pitchFamily="34" charset="0"/>
              </a:rPr>
              <a:t> </a:t>
            </a:r>
            <a:r>
              <a:rPr lang="en-US" altLang="zh-TW" sz="2000" dirty="0">
                <a:latin typeface="Calibri" panose="020F0502020204030204" pitchFamily="34" charset="0"/>
              </a:rPr>
              <a:t>among all humans.</a:t>
            </a:r>
            <a:endParaRPr lang="zh-TW" altLang="en-US" sz="2000" dirty="0">
              <a:latin typeface="Calibri" panose="020F0502020204030204" pitchFamily="34" charset="0"/>
            </a:endParaRPr>
          </a:p>
        </p:txBody>
      </p:sp>
      <p:sp>
        <p:nvSpPr>
          <p:cNvPr id="11" name="矩形 10">
            <a:extLst>
              <a:ext uri="{FF2B5EF4-FFF2-40B4-BE49-F238E27FC236}">
                <a16:creationId xmlns="" xmlns:a16="http://schemas.microsoft.com/office/drawing/2014/main" id="{21F3EE41-4069-41FA-8CAE-943A0AA8D18B}"/>
              </a:ext>
            </a:extLst>
          </p:cNvPr>
          <p:cNvSpPr/>
          <p:nvPr/>
        </p:nvSpPr>
        <p:spPr>
          <a:xfrm>
            <a:off x="757746" y="4430369"/>
            <a:ext cx="8074969" cy="1708160"/>
          </a:xfrm>
          <a:prstGeom prst="rect">
            <a:avLst/>
          </a:prstGeom>
        </p:spPr>
        <p:txBody>
          <a:bodyPr wrap="square">
            <a:spAutoFit/>
          </a:bodyPr>
          <a:lstStyle/>
          <a:p>
            <a:pPr marL="358775" indent="-358775">
              <a:spcBef>
                <a:spcPts val="600"/>
              </a:spcBef>
            </a:pPr>
            <a:r>
              <a:rPr lang="en-US" altLang="zh-TW" b="1" dirty="0">
                <a:solidFill>
                  <a:srgbClr val="FF0066"/>
                </a:solidFill>
                <a:latin typeface="Segoe Print" panose="02000600000000000000" pitchFamily="2" charset="0"/>
              </a:rPr>
              <a:t>1 	(we can prove this – from news reports, news reels or</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history books)</a:t>
            </a:r>
          </a:p>
          <a:p>
            <a:pPr marL="358775" indent="-358775">
              <a:spcBef>
                <a:spcPts val="600"/>
              </a:spcBef>
            </a:pPr>
            <a:r>
              <a:rPr lang="en-US" altLang="zh-TW" b="1" dirty="0">
                <a:solidFill>
                  <a:srgbClr val="FF0066"/>
                </a:solidFill>
                <a:latin typeface="Segoe Print" panose="02000600000000000000" pitchFamily="2" charset="0"/>
              </a:rPr>
              <a:t>2 	(just an idea – no proof has been found)</a:t>
            </a:r>
          </a:p>
          <a:p>
            <a:pPr marL="358775" indent="-358775">
              <a:spcBef>
                <a:spcPts val="600"/>
              </a:spcBef>
            </a:pPr>
            <a:r>
              <a:rPr lang="en-US" altLang="zh-TW" b="1" dirty="0">
                <a:solidFill>
                  <a:srgbClr val="FF0066"/>
                </a:solidFill>
                <a:latin typeface="Segoe Print" panose="02000600000000000000" pitchFamily="2" charset="0"/>
              </a:rPr>
              <a:t>3 	(this is just an idea, confirmed by the use of ‘probably’)</a:t>
            </a:r>
          </a:p>
          <a:p>
            <a:pPr marL="358775" indent="-358775">
              <a:spcBef>
                <a:spcPts val="600"/>
              </a:spcBef>
            </a:pPr>
            <a:r>
              <a:rPr lang="en-US" altLang="zh-TW" b="1" dirty="0">
                <a:solidFill>
                  <a:srgbClr val="FF0066"/>
                </a:solidFill>
                <a:latin typeface="Segoe Print" panose="02000600000000000000" pitchFamily="2" charset="0"/>
              </a:rPr>
              <a:t>4	(established scientific fact)</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 xmlns:a16="http://schemas.microsoft.com/office/drawing/2014/main" id="{514694BB-7539-4D7B-A6B3-D2BD2376554B}"/>
              </a:ext>
            </a:extLst>
          </p:cNvPr>
          <p:cNvSpPr/>
          <p:nvPr/>
        </p:nvSpPr>
        <p:spPr>
          <a:xfrm>
            <a:off x="460803" y="2708597"/>
            <a:ext cx="463325" cy="1604285"/>
          </a:xfrm>
          <a:prstGeom prst="rect">
            <a:avLst/>
          </a:prstGeom>
        </p:spPr>
        <p:txBody>
          <a:bodyPr wrap="square">
            <a:spAutoFit/>
          </a:bodyPr>
          <a:lstStyle/>
          <a:p>
            <a:pPr marL="358775" indent="-358775">
              <a:lnSpc>
                <a:spcPts val="3000"/>
              </a:lnSpc>
            </a:pPr>
            <a:r>
              <a:rPr lang="en-US" altLang="zh-TW" b="1" dirty="0">
                <a:solidFill>
                  <a:srgbClr val="FF0066"/>
                </a:solidFill>
                <a:latin typeface="Segoe Print" panose="02000600000000000000" pitchFamily="2" charset="0"/>
              </a:rPr>
              <a:t>F</a:t>
            </a:r>
          </a:p>
          <a:p>
            <a:pPr marL="358775" indent="-358775">
              <a:lnSpc>
                <a:spcPts val="3000"/>
              </a:lnSpc>
            </a:pPr>
            <a:r>
              <a:rPr lang="en-US" altLang="zh-TW" b="1" dirty="0">
                <a:solidFill>
                  <a:srgbClr val="FF0066"/>
                </a:solidFill>
                <a:latin typeface="Segoe Print" panose="02000600000000000000" pitchFamily="2" charset="0"/>
              </a:rPr>
              <a:t>S</a:t>
            </a:r>
          </a:p>
          <a:p>
            <a:pPr marL="358775" indent="-358775">
              <a:lnSpc>
                <a:spcPts val="3000"/>
              </a:lnSpc>
            </a:pPr>
            <a:r>
              <a:rPr lang="en-US" altLang="zh-TW" b="1" dirty="0">
                <a:solidFill>
                  <a:srgbClr val="FF0066"/>
                </a:solidFill>
                <a:latin typeface="Segoe Print" panose="02000600000000000000" pitchFamily="2" charset="0"/>
              </a:rPr>
              <a:t>S</a:t>
            </a:r>
          </a:p>
          <a:p>
            <a:pPr marL="358775" indent="-358775">
              <a:lnSpc>
                <a:spcPts val="3000"/>
              </a:lnSpc>
            </a:pPr>
            <a:r>
              <a:rPr lang="en-US" altLang="zh-TW" b="1" dirty="0">
                <a:solidFill>
                  <a:srgbClr val="FF0066"/>
                </a:solidFill>
                <a:latin typeface="Segoe Print" panose="02000600000000000000" pitchFamily="2" charset="0"/>
              </a:rPr>
              <a:t>F</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wipe(left)">
                                      <p:cBhvr>
                                        <p:cTn id="16" dur="500"/>
                                        <p:tgtEl>
                                          <p:spTgt spid="12">
                                            <p:txEl>
                                              <p:pRg st="1" end="1"/>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wipe(left)">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wipe(left)">
                                      <p:cBhvr>
                                        <p:cTn id="25" dur="500"/>
                                        <p:tgtEl>
                                          <p:spTgt spid="12">
                                            <p:txEl>
                                              <p:pRg st="2" end="2"/>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Effect transition="in" filter="wipe(left)">
                                      <p:cBhvr>
                                        <p:cTn id="29" dur="500"/>
                                        <p:tgtEl>
                                          <p:spTgt spid="1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2">
                                            <p:txEl>
                                              <p:pRg st="3" end="3"/>
                                            </p:txEl>
                                          </p:spTgt>
                                        </p:tgtEl>
                                        <p:attrNameLst>
                                          <p:attrName>style.visibility</p:attrName>
                                        </p:attrNameLst>
                                      </p:cBhvr>
                                      <p:to>
                                        <p:strVal val="visible"/>
                                      </p:to>
                                    </p:set>
                                    <p:animEffect transition="in" filter="wipe(left)">
                                      <p:cBhvr>
                                        <p:cTn id="34" dur="500"/>
                                        <p:tgtEl>
                                          <p:spTgt spid="12">
                                            <p:txEl>
                                              <p:pRg st="3" end="3"/>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1">
                                            <p:txEl>
                                              <p:pRg st="3" end="3"/>
                                            </p:txEl>
                                          </p:spTgt>
                                        </p:tgtEl>
                                        <p:attrNameLst>
                                          <p:attrName>style.visibility</p:attrName>
                                        </p:attrNameLst>
                                      </p:cBhvr>
                                      <p:to>
                                        <p:strVal val="visible"/>
                                      </p:to>
                                    </p:set>
                                    <p:animEffect transition="in" filter="wipe(left)">
                                      <p:cBhvr>
                                        <p:cTn id="38"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 xmlns:a16="http://schemas.microsoft.com/office/drawing/2014/main" id="{CBBA3E41-AEB4-4B80-A064-15311C3A1F08}"/>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Find one more fact and one more speculation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articles. Then work in pairs. Do you agree with</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your partner’s choices?</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 xmlns:a16="http://schemas.microsoft.com/office/drawing/2014/main" id="{8D115B9A-590D-4CA2-BC57-F008D056D398}"/>
              </a:ext>
            </a:extLst>
          </p:cNvPr>
          <p:cNvSpPr/>
          <p:nvPr/>
        </p:nvSpPr>
        <p:spPr>
          <a:xfrm>
            <a:off x="671153" y="1173245"/>
            <a:ext cx="8263797" cy="1631216"/>
          </a:xfrm>
          <a:prstGeom prst="rect">
            <a:avLst/>
          </a:prstGeom>
        </p:spPr>
        <p:txBody>
          <a:bodyPr wrap="square">
            <a:spAutoFit/>
          </a:bodyPr>
          <a:lstStyle/>
          <a:p>
            <a:pPr marL="358775" indent="-358775">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Fact: </a:t>
            </a:r>
            <a:r>
              <a:rPr lang="en-US" altLang="zh-TW" b="1" i="1" dirty="0">
                <a:solidFill>
                  <a:srgbClr val="FF0066"/>
                </a:solidFill>
                <a:latin typeface="Segoe Print" panose="02000600000000000000" pitchFamily="2" charset="0"/>
              </a:rPr>
              <a:t>Researchers have spent millions of dollars</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investigating the case …</a:t>
            </a:r>
          </a:p>
          <a:p>
            <a:pPr>
              <a:spcBef>
                <a:spcPts val="600"/>
              </a:spcBef>
            </a:pPr>
            <a:r>
              <a:rPr lang="en-US" altLang="zh-TW" b="1" dirty="0">
                <a:solidFill>
                  <a:srgbClr val="FF0066"/>
                </a:solidFill>
                <a:latin typeface="Segoe Print" panose="02000600000000000000" pitchFamily="2" charset="0"/>
              </a:rPr>
              <a:t>Speculation: </a:t>
            </a:r>
            <a:r>
              <a:rPr lang="en-US" altLang="zh-TW" b="1" i="1" dirty="0">
                <a:solidFill>
                  <a:srgbClr val="FF0066"/>
                </a:solidFill>
                <a:latin typeface="Segoe Print" panose="02000600000000000000" pitchFamily="2" charset="0"/>
              </a:rPr>
              <a:t>… she was captured while on a secret mission</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to the Japanese-controlled Marshall Islands in the North</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Pacific …</a:t>
            </a:r>
            <a:endParaRPr lang="zh-TW" altLang="en-US" b="1" i="1" dirty="0">
              <a:solidFill>
                <a:srgbClr val="FF0066"/>
              </a:solidFill>
              <a:latin typeface="Segoe Print" panose="02000600000000000000" pitchFamily="2" charset="0"/>
            </a:endParaRPr>
          </a:p>
        </p:txBody>
      </p:sp>
      <p:sp>
        <p:nvSpPr>
          <p:cNvPr id="6" name="矩形 5">
            <a:extLst>
              <a:ext uri="{FF2B5EF4-FFF2-40B4-BE49-F238E27FC236}">
                <a16:creationId xmlns="" xmlns:a16="http://schemas.microsoft.com/office/drawing/2014/main" id="{7713D712-4543-4495-919A-52AC5FBD2A16}"/>
              </a:ext>
            </a:extLst>
          </p:cNvPr>
          <p:cNvSpPr/>
          <p:nvPr/>
        </p:nvSpPr>
        <p:spPr>
          <a:xfrm>
            <a:off x="304909" y="3921999"/>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groups. Think of at least three news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stories you have heard about recently. Suggest as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many reasons as you can for what has happened.</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 xmlns:a16="http://schemas.microsoft.com/office/drawing/2014/main" id="{8A0525D0-5203-4D1F-8466-F4F100504C09}"/>
              </a:ext>
            </a:extLst>
          </p:cNvPr>
          <p:cNvSpPr/>
          <p:nvPr/>
        </p:nvSpPr>
        <p:spPr>
          <a:xfrm>
            <a:off x="327486" y="3242392"/>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9" name="圖片 8">
            <a:extLst>
              <a:ext uri="{FF2B5EF4-FFF2-40B4-BE49-F238E27FC236}">
                <a16:creationId xmlns="" xmlns:a16="http://schemas.microsoft.com/office/drawing/2014/main" id="{DB45A617-4FAA-488B-A4D5-14CA85E55D48}"/>
              </a:ext>
            </a:extLst>
          </p:cNvPr>
          <p:cNvPicPr>
            <a:picLocks noChangeAspect="1"/>
          </p:cNvPicPr>
          <p:nvPr/>
        </p:nvPicPr>
        <p:blipFill>
          <a:blip r:embed="rId2" cstate="print"/>
          <a:stretch>
            <a:fillRect/>
          </a:stretch>
        </p:blipFill>
        <p:spPr>
          <a:xfrm>
            <a:off x="2046226" y="3285464"/>
            <a:ext cx="1209499" cy="468359"/>
          </a:xfrm>
          <a:prstGeom prst="rect">
            <a:avLst/>
          </a:prstGeom>
        </p:spPr>
      </p:pic>
      <p:sp>
        <p:nvSpPr>
          <p:cNvPr id="10" name="矩形 9">
            <a:extLst>
              <a:ext uri="{FF2B5EF4-FFF2-40B4-BE49-F238E27FC236}">
                <a16:creationId xmlns="" xmlns:a16="http://schemas.microsoft.com/office/drawing/2014/main" id="{96E194AD-904B-406A-9B13-F186997DC623}"/>
              </a:ext>
            </a:extLst>
          </p:cNvPr>
          <p:cNvSpPr/>
          <p:nvPr/>
        </p:nvSpPr>
        <p:spPr>
          <a:xfrm>
            <a:off x="673250" y="4697787"/>
            <a:ext cx="8122353" cy="784830"/>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Did you see that … isn’t going to make any more films?</a:t>
            </a:r>
          </a:p>
          <a:p>
            <a:pPr marL="360363" indent="-360363">
              <a:spcBef>
                <a:spcPts val="600"/>
              </a:spcBef>
            </a:pPr>
            <a:r>
              <a:rPr lang="en-US" altLang="zh-TW" sz="2000" i="1" dirty="0">
                <a:solidFill>
                  <a:srgbClr val="0080FF"/>
                </a:solidFill>
                <a:latin typeface="Calibri" panose="020F0502020204030204" pitchFamily="34" charset="0"/>
              </a:rPr>
              <a:t>B: 	I know! Do you think he/she could be ill?</a:t>
            </a:r>
          </a:p>
        </p:txBody>
      </p:sp>
    </p:spTree>
    <p:extLst>
      <p:ext uri="{BB962C8B-B14F-4D97-AF65-F5344CB8AC3E}">
        <p14:creationId xmlns="" xmlns:p14="http://schemas.microsoft.com/office/powerpoint/2010/main" val="33243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woman isn’t sure if the photo is genuine. Why do people sometimes make ‘false’ photos? What about these things?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6-p. 69</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 xmlns:a16="http://schemas.microsoft.com/office/drawing/2014/main" id="{3F2633EE-7264-4168-9BAE-286A6F0D6132}"/>
              </a:ext>
            </a:extLst>
          </p:cNvPr>
          <p:cNvSpPr/>
          <p:nvPr/>
        </p:nvSpPr>
        <p:spPr>
          <a:xfrm>
            <a:off x="696836" y="1888234"/>
            <a:ext cx="8188780" cy="415498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photos: to make them look better, to create a particular artistic effect, to pretend something happened that didn’t bags, clothes, watches, etc.: to make money (students may mention fake designer goods, e.g. fake Louis </a:t>
            </a:r>
            <a:r>
              <a:rPr lang="en-US" altLang="zh-TW" b="1" dirty="0" err="1">
                <a:solidFill>
                  <a:srgbClr val="FF0066"/>
                </a:solidFill>
                <a:latin typeface="Segoe Print" panose="02000600000000000000" pitchFamily="2" charset="0"/>
              </a:rPr>
              <a:t>Vuitton</a:t>
            </a:r>
            <a:r>
              <a:rPr lang="en-US" altLang="zh-TW" b="1" dirty="0">
                <a:solidFill>
                  <a:srgbClr val="FF0066"/>
                </a:solidFill>
                <a:latin typeface="Segoe Print" panose="02000600000000000000" pitchFamily="2" charset="0"/>
              </a:rPr>
              <a:t> handbags and fake Levi jeans)</a:t>
            </a:r>
          </a:p>
          <a:p>
            <a:pPr>
              <a:spcBef>
                <a:spcPts val="600"/>
              </a:spcBef>
            </a:pPr>
            <a:r>
              <a:rPr lang="en-US" altLang="zh-TW" b="1" dirty="0">
                <a:solidFill>
                  <a:srgbClr val="FF0066"/>
                </a:solidFill>
                <a:latin typeface="Segoe Print" panose="02000600000000000000" pitchFamily="2" charset="0"/>
              </a:rPr>
              <a:t>eyelashes: to look good – also hair extensions or wigs </a:t>
            </a:r>
          </a:p>
          <a:p>
            <a:pPr>
              <a:spcBef>
                <a:spcPts val="600"/>
              </a:spcBef>
            </a:pPr>
            <a:r>
              <a:rPr lang="en-US" altLang="zh-TW" b="1" dirty="0">
                <a:solidFill>
                  <a:srgbClr val="FF0066"/>
                </a:solidFill>
                <a:latin typeface="Segoe Print" panose="02000600000000000000" pitchFamily="2" charset="0"/>
              </a:rPr>
              <a:t>money: or order to buy things they wouldn't be able to buy otherwise</a:t>
            </a:r>
          </a:p>
          <a:p>
            <a:pPr>
              <a:spcBef>
                <a:spcPts val="600"/>
              </a:spcBef>
            </a:pPr>
            <a:r>
              <a:rPr lang="en-US" altLang="zh-TW" b="1" dirty="0">
                <a:solidFill>
                  <a:srgbClr val="FF0066"/>
                </a:solidFill>
                <a:latin typeface="Segoe Print" panose="02000600000000000000" pitchFamily="2" charset="0"/>
              </a:rPr>
              <a:t>paintings: there have been many cases of forgeries of valuable paintings, or of painters making new paintings and pretending they are by a well-known artist.</a:t>
            </a:r>
          </a:p>
          <a:p>
            <a:pPr>
              <a:spcBef>
                <a:spcPts val="600"/>
              </a:spcBef>
            </a:pPr>
            <a:r>
              <a:rPr lang="en-US" altLang="zh-TW" b="1" dirty="0">
                <a:solidFill>
                  <a:srgbClr val="FF0066"/>
                </a:solidFill>
                <a:latin typeface="Segoe Print" panose="02000600000000000000" pitchFamily="2" charset="0"/>
              </a:rPr>
              <a:t>passport: to make money, pretend to be someone else, e.g. to enter a country illegally</a:t>
            </a:r>
            <a:endParaRPr lang="zh-TW" altLang="en-US" b="1" dirty="0">
              <a:solidFill>
                <a:srgbClr val="FF0066"/>
              </a:solidFill>
              <a:latin typeface="Segoe Print" panose="02000600000000000000" pitchFamily="2" charset="0"/>
            </a:endParaRPr>
          </a:p>
        </p:txBody>
      </p:sp>
      <p:pic>
        <p:nvPicPr>
          <p:cNvPr id="4098" name="Picture 2"/>
          <p:cNvPicPr>
            <a:picLocks noChangeAspect="1" noChangeArrowheads="1"/>
          </p:cNvPicPr>
          <p:nvPr/>
        </p:nvPicPr>
        <p:blipFill>
          <a:blip r:embed="rId2" cstate="print"/>
          <a:srcRect/>
          <a:stretch>
            <a:fillRect/>
          </a:stretch>
        </p:blipFill>
        <p:spPr bwMode="auto">
          <a:xfrm>
            <a:off x="750014" y="1112606"/>
            <a:ext cx="6214990" cy="570458"/>
          </a:xfrm>
          <a:prstGeom prst="rect">
            <a:avLst/>
          </a:prstGeom>
          <a:noFill/>
          <a:ln w="9525">
            <a:noFill/>
            <a:miter lim="800000"/>
            <a:headEnd/>
            <a:tailEnd/>
          </a:ln>
        </p:spPr>
      </p:pic>
    </p:spTree>
    <p:extLst>
      <p:ext uri="{BB962C8B-B14F-4D97-AF65-F5344CB8AC3E}">
        <p14:creationId xmlns="" xmlns:p14="http://schemas.microsoft.com/office/powerpoint/2010/main"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EE4814D-5E79-484F-962A-76A03E7C7122}"/>
              </a:ext>
            </a:extLst>
          </p:cNvPr>
          <p:cNvSpPr/>
          <p:nvPr/>
        </p:nvSpPr>
        <p:spPr>
          <a:xfrm>
            <a:off x="879725" y="71931"/>
            <a:ext cx="8206323"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6a</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Flexible thinking</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 xmlns:a16="http://schemas.microsoft.com/office/drawing/2014/main" id="{E99991C3-F504-40A5-8558-11506C3EFCB7}"/>
              </a:ext>
            </a:extLst>
          </p:cNvPr>
          <p:cNvSpPr/>
          <p:nvPr/>
        </p:nvSpPr>
        <p:spPr>
          <a:xfrm>
            <a:off x="327084" y="1776184"/>
            <a:ext cx="3718142"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Do you like doing puzzles? Read the puzzle and try to find the answer.</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70</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 xmlns:a16="http://schemas.microsoft.com/office/drawing/2014/main" id="{DE1F8715-5851-4BBC-A0C2-A42C8BAC8C8D}"/>
              </a:ext>
            </a:extLst>
          </p:cNvPr>
          <p:cNvSpPr/>
          <p:nvPr/>
        </p:nvSpPr>
        <p:spPr>
          <a:xfrm>
            <a:off x="327485" y="1097389"/>
            <a:ext cx="85818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 and reading</a:t>
            </a:r>
            <a:endParaRPr lang="zh-TW" altLang="en-US" sz="3200" b="1" dirty="0">
              <a:solidFill>
                <a:srgbClr val="E60000"/>
              </a:solidFill>
              <a:latin typeface="Calibri" panose="020F0502020204030204" pitchFamily="34" charset="0"/>
            </a:endParaRPr>
          </a:p>
        </p:txBody>
      </p:sp>
      <p:sp>
        <p:nvSpPr>
          <p:cNvPr id="23" name="矩形 22">
            <a:extLst>
              <a:ext uri="{FF2B5EF4-FFF2-40B4-BE49-F238E27FC236}">
                <a16:creationId xmlns="" xmlns:a16="http://schemas.microsoft.com/office/drawing/2014/main" id="{4FD9D888-1D2A-4AAC-84ED-ED3A445FB57D}"/>
              </a:ext>
            </a:extLst>
          </p:cNvPr>
          <p:cNvSpPr/>
          <p:nvPr/>
        </p:nvSpPr>
        <p:spPr>
          <a:xfrm>
            <a:off x="327084" y="3550929"/>
            <a:ext cx="3598874" cy="1938992"/>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Compare your ideas for the candle puzzle with another pair. Then turn to </a:t>
            </a:r>
            <a:r>
              <a:rPr lang="en-US" altLang="zh-TW" sz="2000" dirty="0">
                <a:latin typeface="Calibri" panose="020F0502020204030204" pitchFamily="34" charset="0"/>
                <a:cs typeface="Calibri" panose="020F0502020204030204" pitchFamily="34" charset="0"/>
                <a:hlinkClick r:id="" action="ppaction://noaction"/>
              </a:rPr>
              <a:t>page 155 </a:t>
            </a:r>
            <a:r>
              <a:rPr lang="en-US" altLang="zh-TW" sz="2000" dirty="0">
                <a:latin typeface="Calibri" panose="020F0502020204030204" pitchFamily="34" charset="0"/>
                <a:cs typeface="Calibri" panose="020F0502020204030204" pitchFamily="34" charset="0"/>
              </a:rPr>
              <a:t>to find out the answer to the puzzle. Was it easy or difficult to work out?</a:t>
            </a:r>
            <a:endParaRPr lang="zh-TW" altLang="en-US" sz="2000" dirty="0">
              <a:latin typeface="Calibri" panose="020F0502020204030204" pitchFamily="34" charset="0"/>
              <a:cs typeface="Calibri" panose="020F0502020204030204" pitchFamily="34" charset="0"/>
            </a:endParaRPr>
          </a:p>
        </p:txBody>
      </p:sp>
      <p:sp>
        <p:nvSpPr>
          <p:cNvPr id="26" name="矩形 25">
            <a:extLst>
              <a:ext uri="{FF2B5EF4-FFF2-40B4-BE49-F238E27FC236}">
                <a16:creationId xmlns="" xmlns:a16="http://schemas.microsoft.com/office/drawing/2014/main" id="{76E68D4F-6CCD-4F32-AA9F-C69102300207}"/>
              </a:ext>
            </a:extLst>
          </p:cNvPr>
          <p:cNvSpPr/>
          <p:nvPr/>
        </p:nvSpPr>
        <p:spPr>
          <a:xfrm>
            <a:off x="684871" y="5635021"/>
            <a:ext cx="577514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refer to Student’s Book </a:t>
            </a:r>
            <a:r>
              <a:rPr lang="en-US" altLang="zh-TW" b="1" dirty="0">
                <a:solidFill>
                  <a:srgbClr val="FF0066"/>
                </a:solidFill>
                <a:latin typeface="Segoe Print" panose="02000600000000000000" pitchFamily="2" charset="0"/>
                <a:hlinkClick r:id="" action="ppaction://noaction"/>
              </a:rPr>
              <a:t>page 155</a:t>
            </a:r>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pic>
        <p:nvPicPr>
          <p:cNvPr id="5122" name="Picture 2"/>
          <p:cNvPicPr>
            <a:picLocks noChangeAspect="1" noChangeArrowheads="1"/>
          </p:cNvPicPr>
          <p:nvPr/>
        </p:nvPicPr>
        <p:blipFill>
          <a:blip r:embed="rId3" cstate="print"/>
          <a:srcRect/>
          <a:stretch>
            <a:fillRect/>
          </a:stretch>
        </p:blipFill>
        <p:spPr bwMode="auto">
          <a:xfrm>
            <a:off x="3902784" y="1867019"/>
            <a:ext cx="5242900" cy="3622902"/>
          </a:xfrm>
          <a:prstGeom prst="rect">
            <a:avLst/>
          </a:prstGeom>
          <a:noFill/>
          <a:ln w="9525">
            <a:noFill/>
            <a:miter lim="800000"/>
            <a:headEnd/>
            <a:tailEnd/>
          </a:ln>
        </p:spPr>
      </p:pic>
      <p:sp>
        <p:nvSpPr>
          <p:cNvPr id="10" name="TextBox 9"/>
          <p:cNvSpPr txBox="1"/>
          <p:nvPr/>
        </p:nvSpPr>
        <p:spPr>
          <a:xfrm>
            <a:off x="6443831" y="753035"/>
            <a:ext cx="1527585" cy="369332"/>
          </a:xfrm>
          <a:prstGeom prst="rect">
            <a:avLst/>
          </a:prstGeom>
          <a:noFill/>
        </p:spPr>
        <p:txBody>
          <a:bodyPr wrap="square" rtlCol="0">
            <a:spAutoFit/>
          </a:bodyPr>
          <a:lstStyle/>
          <a:p>
            <a:r>
              <a:rPr lang="en-US" dirty="0" smtClean="0">
                <a:hlinkClick r:id="rId4" action="ppaction://hlinkfile"/>
              </a:rPr>
              <a:t>Track 44</a:t>
            </a:r>
            <a:endParaRPr lang="en-US" dirty="0"/>
          </a:p>
        </p:txBody>
      </p:sp>
    </p:spTree>
    <p:extLst>
      <p:ext uri="{BB962C8B-B14F-4D97-AF65-F5344CB8AC3E}">
        <p14:creationId xmlns="" xmlns:p14="http://schemas.microsoft.com/office/powerpoint/2010/main"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 xmlns:a16="http://schemas.microsoft.com/office/drawing/2014/main" id="{D1FB5A0E-9DC1-494A-8BF9-C5883AAD804E}"/>
              </a:ext>
            </a:extLst>
          </p:cNvPr>
          <p:cNvSpPr/>
          <p:nvPr/>
        </p:nvSpPr>
        <p:spPr>
          <a:xfrm>
            <a:off x="646837" y="2375324"/>
            <a:ext cx="8116505" cy="2631490"/>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How good are you at flexible and ____________ thinking?</a:t>
            </a:r>
          </a:p>
          <a:p>
            <a:pPr marL="360000" indent="-360000">
              <a:spcBef>
                <a:spcPts val="600"/>
              </a:spcBef>
            </a:pPr>
            <a:r>
              <a:rPr lang="en-US" altLang="zh-TW" sz="2000" dirty="0">
                <a:latin typeface="Calibri" panose="020F0502020204030204" pitchFamily="34" charset="0"/>
              </a:rPr>
              <a:t>2 	Does the promise of a reward make you work ___________?</a:t>
            </a:r>
          </a:p>
          <a:p>
            <a:pPr marL="360000" indent="-360000">
              <a:spcBef>
                <a:spcPts val="600"/>
              </a:spcBef>
            </a:pPr>
            <a:r>
              <a:rPr lang="en-US" altLang="zh-TW" sz="2000" dirty="0">
                <a:latin typeface="Calibri" panose="020F0502020204030204" pitchFamily="34" charset="0"/>
              </a:rPr>
              <a:t>3 	Imagine I offer half of you some money to do this task more __________.</a:t>
            </a:r>
          </a:p>
          <a:p>
            <a:pPr marL="360000" indent="-360000">
              <a:spcBef>
                <a:spcPts val="600"/>
              </a:spcBef>
            </a:pPr>
            <a:r>
              <a:rPr lang="en-US" altLang="zh-TW" sz="2000" dirty="0">
                <a:latin typeface="Calibri" panose="020F0502020204030204" pitchFamily="34" charset="0"/>
              </a:rPr>
              <a:t>4 	I’m going to see how long it takes you so that we can find out the average ____________.</a:t>
            </a:r>
          </a:p>
          <a:p>
            <a:pPr marL="360000" indent="-360000">
              <a:spcBef>
                <a:spcPts val="600"/>
              </a:spcBef>
            </a:pPr>
            <a:r>
              <a:rPr lang="en-US" altLang="zh-TW" sz="2000" dirty="0">
                <a:latin typeface="Calibri" panose="020F0502020204030204" pitchFamily="34" charset="0"/>
              </a:rPr>
              <a:t>5 	The people with the reward of ___________ will be quicker, right?</a:t>
            </a:r>
          </a:p>
          <a:p>
            <a:pPr marL="360000" indent="-360000">
              <a:spcBef>
                <a:spcPts val="600"/>
              </a:spcBef>
            </a:pPr>
            <a:r>
              <a:rPr lang="en-US" altLang="zh-TW" sz="2000" dirty="0">
                <a:latin typeface="Calibri" panose="020F0502020204030204" pitchFamily="34" charset="0"/>
              </a:rPr>
              <a:t>6 	The people in the first group need more time to find the ___________.</a:t>
            </a:r>
            <a:endParaRPr lang="zh-TW" altLang="en-US" sz="2000" dirty="0">
              <a:latin typeface="Calibri" panose="020F0502020204030204" pitchFamily="34" charset="0"/>
            </a:endParaRPr>
          </a:p>
        </p:txBody>
      </p:sp>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70</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a speaker at a conference. She asks her audience to do the puzzle in Exercise 1. What is the mystery she also talks about?</a:t>
            </a:r>
            <a:endParaRPr lang="zh-TW" altLang="en-US" sz="2000" dirty="0">
              <a:latin typeface="Calibri" panose="020F0502020204030204" pitchFamily="34" charset="0"/>
              <a:cs typeface="Calibri" panose="020F0502020204030204" pitchFamily="34" charset="0"/>
            </a:endParaRPr>
          </a:p>
        </p:txBody>
      </p:sp>
      <p:sp>
        <p:nvSpPr>
          <p:cNvPr id="22" name="矩形 21">
            <a:extLst>
              <a:ext uri="{FF2B5EF4-FFF2-40B4-BE49-F238E27FC236}">
                <a16:creationId xmlns="" xmlns:a16="http://schemas.microsoft.com/office/drawing/2014/main" id="{DC117DB2-1F70-4AE1-95D8-24D33CDCBED9}"/>
              </a:ext>
            </a:extLst>
          </p:cNvPr>
          <p:cNvSpPr/>
          <p:nvPr/>
        </p:nvSpPr>
        <p:spPr>
          <a:xfrm>
            <a:off x="303346" y="1876999"/>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again and complete the sentences.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 xmlns:a16="http://schemas.microsoft.com/office/drawing/2014/main" id="{6882832A-60CD-4FBA-8B75-5C7878FB0CD9}"/>
              </a:ext>
            </a:extLst>
          </p:cNvPr>
          <p:cNvSpPr/>
          <p:nvPr/>
        </p:nvSpPr>
        <p:spPr>
          <a:xfrm>
            <a:off x="666715" y="1169309"/>
            <a:ext cx="6911851" cy="369332"/>
          </a:xfrm>
          <a:prstGeom prst="rect">
            <a:avLst/>
          </a:prstGeom>
        </p:spPr>
        <p:txBody>
          <a:bodyPr wrap="square">
            <a:spAutoFit/>
          </a:bodyPr>
          <a:lstStyle/>
          <a:p>
            <a:pPr indent="-360000"/>
            <a:r>
              <a:rPr lang="en-US" altLang="zh-TW" b="1" dirty="0">
                <a:solidFill>
                  <a:srgbClr val="FF0066"/>
                </a:solidFill>
                <a:latin typeface="Segoe Print" panose="02000600000000000000" pitchFamily="2" charset="0"/>
              </a:rPr>
              <a:t>If you offer someone a reward, they work more slowly.</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 xmlns:a16="http://schemas.microsoft.com/office/drawing/2014/main" id="{4F8AF148-F4EF-4360-9BE3-E3A359116E94}"/>
              </a:ext>
            </a:extLst>
          </p:cNvPr>
          <p:cNvSpPr/>
          <p:nvPr/>
        </p:nvSpPr>
        <p:spPr>
          <a:xfrm>
            <a:off x="4767221" y="2433887"/>
            <a:ext cx="10991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creative</a:t>
            </a:r>
          </a:p>
        </p:txBody>
      </p:sp>
      <p:sp>
        <p:nvSpPr>
          <p:cNvPr id="10" name="矩形 9">
            <a:extLst>
              <a:ext uri="{FF2B5EF4-FFF2-40B4-BE49-F238E27FC236}">
                <a16:creationId xmlns="" xmlns:a16="http://schemas.microsoft.com/office/drawing/2014/main" id="{4F8AF148-F4EF-4360-9BE3-E3A359116E94}"/>
              </a:ext>
            </a:extLst>
          </p:cNvPr>
          <p:cNvSpPr/>
          <p:nvPr/>
        </p:nvSpPr>
        <p:spPr>
          <a:xfrm>
            <a:off x="6076930" y="2815335"/>
            <a:ext cx="11085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harder</a:t>
            </a:r>
          </a:p>
        </p:txBody>
      </p:sp>
      <p:sp>
        <p:nvSpPr>
          <p:cNvPr id="11" name="矩形 10">
            <a:extLst>
              <a:ext uri="{FF2B5EF4-FFF2-40B4-BE49-F238E27FC236}">
                <a16:creationId xmlns="" xmlns:a16="http://schemas.microsoft.com/office/drawing/2014/main" id="{4F8AF148-F4EF-4360-9BE3-E3A359116E94}"/>
              </a:ext>
            </a:extLst>
          </p:cNvPr>
          <p:cNvSpPr/>
          <p:nvPr/>
        </p:nvSpPr>
        <p:spPr>
          <a:xfrm>
            <a:off x="7471097" y="3199942"/>
            <a:ext cx="119645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quickly</a:t>
            </a:r>
          </a:p>
        </p:txBody>
      </p:sp>
      <p:sp>
        <p:nvSpPr>
          <p:cNvPr id="13" name="矩形 12">
            <a:extLst>
              <a:ext uri="{FF2B5EF4-FFF2-40B4-BE49-F238E27FC236}">
                <a16:creationId xmlns="" xmlns:a16="http://schemas.microsoft.com/office/drawing/2014/main" id="{4F8AF148-F4EF-4360-9BE3-E3A359116E94}"/>
              </a:ext>
            </a:extLst>
          </p:cNvPr>
          <p:cNvSpPr/>
          <p:nvPr/>
        </p:nvSpPr>
        <p:spPr>
          <a:xfrm>
            <a:off x="1548221" y="3889169"/>
            <a:ext cx="875446"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time</a:t>
            </a:r>
          </a:p>
        </p:txBody>
      </p:sp>
      <p:sp>
        <p:nvSpPr>
          <p:cNvPr id="14" name="矩形 13">
            <a:extLst>
              <a:ext uri="{FF2B5EF4-FFF2-40B4-BE49-F238E27FC236}">
                <a16:creationId xmlns="" xmlns:a16="http://schemas.microsoft.com/office/drawing/2014/main" id="{4F8AF148-F4EF-4360-9BE3-E3A359116E94}"/>
              </a:ext>
            </a:extLst>
          </p:cNvPr>
          <p:cNvSpPr/>
          <p:nvPr/>
        </p:nvSpPr>
        <p:spPr>
          <a:xfrm>
            <a:off x="4529436" y="4264514"/>
            <a:ext cx="119423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money</a:t>
            </a:r>
          </a:p>
        </p:txBody>
      </p:sp>
      <p:sp>
        <p:nvSpPr>
          <p:cNvPr id="17" name="矩形 16">
            <a:extLst>
              <a:ext uri="{FF2B5EF4-FFF2-40B4-BE49-F238E27FC236}">
                <a16:creationId xmlns="" xmlns:a16="http://schemas.microsoft.com/office/drawing/2014/main" id="{4F8AF148-F4EF-4360-9BE3-E3A359116E94}"/>
              </a:ext>
            </a:extLst>
          </p:cNvPr>
          <p:cNvSpPr/>
          <p:nvPr/>
        </p:nvSpPr>
        <p:spPr>
          <a:xfrm>
            <a:off x="7104516" y="4633110"/>
            <a:ext cx="106777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answer</a:t>
            </a:r>
            <a:endParaRPr lang="zh-TW" altLang="en-US" b="1" dirty="0">
              <a:solidFill>
                <a:srgbClr val="FF0066"/>
              </a:solidFill>
              <a:latin typeface="Segoe Print" panose="02000600000000000000" pitchFamily="2" charset="0"/>
            </a:endParaRPr>
          </a:p>
        </p:txBody>
      </p:sp>
      <p:sp>
        <p:nvSpPr>
          <p:cNvPr id="18" name="TextBox 17"/>
          <p:cNvSpPr txBox="1"/>
          <p:nvPr/>
        </p:nvSpPr>
        <p:spPr>
          <a:xfrm>
            <a:off x="6443831" y="753035"/>
            <a:ext cx="1527585" cy="369332"/>
          </a:xfrm>
          <a:prstGeom prst="rect">
            <a:avLst/>
          </a:prstGeom>
          <a:noFill/>
        </p:spPr>
        <p:txBody>
          <a:bodyPr wrap="square" rtlCol="0">
            <a:spAutoFit/>
          </a:bodyPr>
          <a:lstStyle/>
          <a:p>
            <a:r>
              <a:rPr lang="en-US" dirty="0" smtClean="0">
                <a:hlinkClick r:id="rId2" action="ppaction://hlinkfile"/>
              </a:rPr>
              <a:t>Track 44</a:t>
            </a:r>
            <a:endParaRPr lang="en-US" dirty="0"/>
          </a:p>
        </p:txBody>
      </p:sp>
    </p:spTree>
    <p:extLst>
      <p:ext uri="{BB962C8B-B14F-4D97-AF65-F5344CB8AC3E}">
        <p14:creationId xmlns="" xmlns:p14="http://schemas.microsoft.com/office/powerpoint/2010/main" val="27349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left)">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wipe(left)">
                                      <p:cBhvr>
                                        <p:cTn id="32" dur="500"/>
                                        <p:tgtEl>
                                          <p:spTgt spid="1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wipe(left)">
                                      <p:cBhvr>
                                        <p:cTn id="3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P spid="13" grpId="0" build="p"/>
      <p:bldP spid="14" grpId="0" build="p"/>
      <p:bldP spid="1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 xmlns:a16="http://schemas.microsoft.com/office/drawing/2014/main" id="{27731B2D-0C3F-44B5-9CE9-0F761E8103DF}"/>
              </a:ext>
            </a:extLst>
          </p:cNvPr>
          <p:cNvSpPr/>
          <p:nvPr/>
        </p:nvSpPr>
        <p:spPr>
          <a:xfrm>
            <a:off x="384651" y="891247"/>
            <a:ext cx="8352928" cy="5193729"/>
          </a:xfrm>
          <a:prstGeom prst="rect">
            <a:avLst/>
          </a:prstGeom>
          <a:ln>
            <a:solidFill>
              <a:srgbClr val="0000E1"/>
            </a:solidFill>
          </a:ln>
        </p:spPr>
        <p:txBody>
          <a:bodyPr wrap="square">
            <a:spAutoFit/>
          </a:bodyPr>
          <a:lstStyle/>
          <a:p>
            <a:pPr>
              <a:spcBef>
                <a:spcPts val="300"/>
              </a:spcBef>
            </a:pPr>
            <a:r>
              <a:rPr lang="en-US" altLang="zh-TW" dirty="0">
                <a:solidFill>
                  <a:srgbClr val="0000E1"/>
                </a:solidFill>
                <a:latin typeface="Calibri" panose="020F0502020204030204" pitchFamily="34" charset="0"/>
                <a:cs typeface="Arial" pitchFamily="34" charset="0"/>
              </a:rPr>
              <a:t>I have two questions for you today. The first: how good are you at flexible and creative thinking? And the second: does the promise of a reward make you work harder?</a:t>
            </a:r>
          </a:p>
          <a:p>
            <a:pPr>
              <a:spcBef>
                <a:spcPts val="300"/>
              </a:spcBef>
            </a:pPr>
            <a:r>
              <a:rPr lang="en-US" altLang="zh-TW" dirty="0">
                <a:solidFill>
                  <a:srgbClr val="0000E1"/>
                </a:solidFill>
                <a:latin typeface="Calibri" panose="020F0502020204030204" pitchFamily="34" charset="0"/>
                <a:cs typeface="Arial" pitchFamily="34" charset="0"/>
              </a:rPr>
              <a:t>So, let’s test your flexible thinking. I’m going to give you a task. You have a candle, a box of drawing pins and some matches. The task is to attach the candle to the wall so that the wax doesn’t drip on the floor below. How do you do it? Well, clearly the matches are to light the candle with and we know that drawing pins are for attaching things to other things. But what about the box? Yes, it’s for holding the drawing pins. But you can also use it to hold the candle. And then you attach the box to the wall. Did you get it? Yes? Congratulations, you’re a flexible thinker.</a:t>
            </a:r>
          </a:p>
          <a:p>
            <a:pPr>
              <a:spcBef>
                <a:spcPts val="300"/>
              </a:spcBef>
            </a:pPr>
            <a:r>
              <a:rPr lang="en-US" altLang="zh-TW" dirty="0">
                <a:solidFill>
                  <a:srgbClr val="0000E1"/>
                </a:solidFill>
                <a:latin typeface="Calibri" panose="020F0502020204030204" pitchFamily="34" charset="0"/>
                <a:cs typeface="Arial" pitchFamily="34" charset="0"/>
              </a:rPr>
              <a:t>Now, let’s turn to the second question. Imagine I offer half of you some money to do this task more quickly. Not a lot of money, but a fair amount. It’s work – and we all work for money, don’t we? And I tell the other half of you that I’m going to see how long it takes you so that we can find out the average time. What do you think will happen? The people with the reward of money will be quicker, right?</a:t>
            </a:r>
          </a:p>
          <a:p>
            <a:pPr>
              <a:spcBef>
                <a:spcPts val="300"/>
              </a:spcBef>
            </a:pPr>
            <a:r>
              <a:rPr lang="en-US" altLang="zh-TW" dirty="0">
                <a:solidFill>
                  <a:srgbClr val="0000E1"/>
                </a:solidFill>
                <a:latin typeface="Calibri" panose="020F0502020204030204" pitchFamily="34" charset="0"/>
                <a:cs typeface="Arial" pitchFamily="34" charset="0"/>
              </a:rPr>
              <a:t>Well, I can tell you the results of this experiment. And it’s the same result every time. The people in the first group – the ones who are offered some money – need more time to find the answer – usually about three minutes longer, in fact. That’s right. It’s a mystery. You offer someone a reward, and they work more slowly. What’s going on?</a:t>
            </a:r>
          </a:p>
        </p:txBody>
      </p:sp>
      <p:sp>
        <p:nvSpPr>
          <p:cNvPr id="9" name="矩形 8">
            <a:extLst>
              <a:ext uri="{FF2B5EF4-FFF2-40B4-BE49-F238E27FC236}">
                <a16:creationId xmlns=""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44</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70</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and find the answer to the mystery the speaker mentioned. When is a reward useful? When is it not useful?</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602383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3DF396-3251-4213-A24F-B23C87674B9D}">
  <ds:schemaRefs>
    <ds:schemaRef ds:uri="http://schemas.microsoft.com/sharepoint/v3/contenttype/forms"/>
  </ds:schemaRefs>
</ds:datastoreItem>
</file>

<file path=customXml/itemProps2.xml><?xml version="1.0" encoding="utf-8"?>
<ds:datastoreItem xmlns:ds="http://schemas.openxmlformats.org/officeDocument/2006/customXml" ds:itemID="{0AE9479C-F897-4995-BEBB-46594EFCE5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402b1a-2a58-4779-8ffc-45f26778c642"/>
    <ds:schemaRef ds:uri="620fd902-6ce2-4798-8959-67067f7493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3A07FF-AD87-4FE4-8938-5FB5BF210F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2549</TotalTime>
  <Words>2538</Words>
  <Application>Microsoft Office PowerPoint</Application>
  <PresentationFormat>On-screen Show (4:3)</PresentationFormat>
  <Paragraphs>525</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佈景主題</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user</cp:lastModifiedBy>
  <cp:revision>214</cp:revision>
  <dcterms:created xsi:type="dcterms:W3CDTF">2018-12-06T16:59:09Z</dcterms:created>
  <dcterms:modified xsi:type="dcterms:W3CDTF">2021-07-09T15:23:06Z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